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4"/>
  </p:sldMasterIdLst>
  <p:notesMasterIdLst>
    <p:notesMasterId r:id="rId71"/>
  </p:notesMasterIdLst>
  <p:sldIdLst>
    <p:sldId id="256" r:id="rId5"/>
    <p:sldId id="259" r:id="rId6"/>
    <p:sldId id="260" r:id="rId7"/>
    <p:sldId id="298" r:id="rId8"/>
    <p:sldId id="296" r:id="rId9"/>
    <p:sldId id="290" r:id="rId10"/>
    <p:sldId id="311" r:id="rId11"/>
    <p:sldId id="361" r:id="rId12"/>
    <p:sldId id="322" r:id="rId13"/>
    <p:sldId id="323" r:id="rId14"/>
    <p:sldId id="299" r:id="rId15"/>
    <p:sldId id="307" r:id="rId16"/>
    <p:sldId id="321" r:id="rId17"/>
    <p:sldId id="324" r:id="rId18"/>
    <p:sldId id="310" r:id="rId19"/>
    <p:sldId id="335" r:id="rId20"/>
    <p:sldId id="300" r:id="rId21"/>
    <p:sldId id="313" r:id="rId22"/>
    <p:sldId id="325" r:id="rId23"/>
    <p:sldId id="314" r:id="rId24"/>
    <p:sldId id="304" r:id="rId25"/>
    <p:sldId id="319" r:id="rId26"/>
    <p:sldId id="327" r:id="rId27"/>
    <p:sldId id="330" r:id="rId28"/>
    <p:sldId id="315" r:id="rId29"/>
    <p:sldId id="305" r:id="rId30"/>
    <p:sldId id="320" r:id="rId31"/>
    <p:sldId id="328" r:id="rId32"/>
    <p:sldId id="329" r:id="rId33"/>
    <p:sldId id="316" r:id="rId34"/>
    <p:sldId id="306" r:id="rId35"/>
    <p:sldId id="308" r:id="rId36"/>
    <p:sldId id="336" r:id="rId37"/>
    <p:sldId id="331" r:id="rId38"/>
    <p:sldId id="333" r:id="rId39"/>
    <p:sldId id="334" r:id="rId40"/>
    <p:sldId id="317" r:id="rId41"/>
    <p:sldId id="340" r:id="rId42"/>
    <p:sldId id="332" r:id="rId43"/>
    <p:sldId id="295" r:id="rId44"/>
    <p:sldId id="344" r:id="rId45"/>
    <p:sldId id="345" r:id="rId46"/>
    <p:sldId id="346" r:id="rId47"/>
    <p:sldId id="291" r:id="rId48"/>
    <p:sldId id="337" r:id="rId49"/>
    <p:sldId id="338" r:id="rId50"/>
    <p:sldId id="339" r:id="rId51"/>
    <p:sldId id="292" r:id="rId52"/>
    <p:sldId id="359" r:id="rId53"/>
    <p:sldId id="347" r:id="rId54"/>
    <p:sldId id="348" r:id="rId55"/>
    <p:sldId id="349" r:id="rId56"/>
    <p:sldId id="293" r:id="rId57"/>
    <p:sldId id="341" r:id="rId58"/>
    <p:sldId id="342" r:id="rId59"/>
    <p:sldId id="343" r:id="rId60"/>
    <p:sldId id="294" r:id="rId61"/>
    <p:sldId id="360" r:id="rId62"/>
    <p:sldId id="350" r:id="rId63"/>
    <p:sldId id="354" r:id="rId64"/>
    <p:sldId id="355" r:id="rId65"/>
    <p:sldId id="356" r:id="rId66"/>
    <p:sldId id="357" r:id="rId67"/>
    <p:sldId id="358" r:id="rId68"/>
    <p:sldId id="284" r:id="rId69"/>
    <p:sldId id="289" r:id="rId70"/>
  </p:sldIdLst>
  <p:sldSz cx="9144000" cy="5143500" type="screen16x9"/>
  <p:notesSz cx="6858000" cy="9144000"/>
  <p:embeddedFontLst>
    <p:embeddedFont>
      <p:font typeface="Fira Sans Extra Condensed" panose="020B0503050000020004" pitchFamily="34" charset="0"/>
      <p:regular r:id="rId72"/>
      <p:bold r:id="rId73"/>
      <p:italic r:id="rId74"/>
      <p:boldItalic r:id="rId75"/>
    </p:embeddedFont>
    <p:embeddedFont>
      <p:font typeface="Fira Sans Extra Condensed Mediu" panose="020B0604020202020204" charset="0"/>
      <p:regular r:id="rId76"/>
      <p:bold r:id="rId77"/>
      <p:italic r:id="rId78"/>
      <p:boldItalic r:id="rId79"/>
    </p:embeddedFont>
    <p:embeddedFont>
      <p:font typeface="Fira Sans Extra Condensed Medium" panose="020B0604020202020204" charset="0"/>
      <p:regular r:id="rId80"/>
      <p:bold r:id="rId81"/>
      <p:italic r:id="rId82"/>
      <p:boldItalic r:id="rId83"/>
    </p:embeddedFont>
    <p:embeddedFont>
      <p:font typeface="Roboto" panose="02000000000000000000" pitchFamily="2"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F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288EF3-4FCC-4056-A3F1-7B78502F3AE7}" v="2864" dt="2024-02-02T09:28:09.328"/>
    <p1510:client id="{490A51F9-A5D9-4EAC-88EA-FEF2F607CED3}" v="8042" vWet="8066" dt="2024-02-02T15:52:11.707"/>
    <p1510:client id="{938A5C74-59E8-4E30-9630-E86081E84DB4}" v="2104" dt="2024-02-02T15:53:23.968"/>
    <p1510:client id="{A59E2266-D394-484D-9C8C-442467F73A0E}" v="1055" dt="2024-02-02T06:45:56.432"/>
    <p1510:client id="{C519D3EE-2816-4891-94CB-434411A242AB}" v="1696" dt="2024-02-02T13:26:36.6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961" autoAdjust="0"/>
  </p:normalViewPr>
  <p:slideViewPr>
    <p:cSldViewPr snapToGrid="0">
      <p:cViewPr varScale="1">
        <p:scale>
          <a:sx n="68" d="100"/>
          <a:sy n="68" d="100"/>
        </p:scale>
        <p:origin x="12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3.fntdata"/><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5.fntdata"/><Relationship Id="rId7" Type="http://schemas.openxmlformats.org/officeDocument/2006/relationships/slide" Target="slides/slide3.xml"/><Relationship Id="rId71" Type="http://schemas.openxmlformats.org/officeDocument/2006/relationships/notesMaster" Target="notesMasters/notesMaster1.xml"/><Relationship Id="rId9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6.fntdata"/><Relationship Id="rId61" Type="http://schemas.openxmlformats.org/officeDocument/2006/relationships/slide" Target="slides/slide57.xml"/><Relationship Id="rId82" Type="http://schemas.openxmlformats.org/officeDocument/2006/relationships/font" Target="fonts/font11.fntdata"/><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Darryl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93B7E06D-F1B1-BDEB-632D-2B9280C9BA18}"/>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69F05CA0-1720-4AFE-BACF-21DA546183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EE404C8C-D694-E90F-9AF0-5E8CAB7885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err="1"/>
              <a:t>Yx</a:t>
            </a:r>
            <a:endParaRPr lang="en-SG" dirty="0"/>
          </a:p>
          <a:p>
            <a:pPr marL="0" lvl="0" indent="0" algn="l" rtl="0">
              <a:spcBef>
                <a:spcPts val="0"/>
              </a:spcBef>
              <a:spcAft>
                <a:spcPts val="0"/>
              </a:spcAft>
              <a:buNone/>
            </a:pPr>
            <a:r>
              <a:rPr lang="en-SG" dirty="0"/>
              <a:t>This is </a:t>
            </a:r>
            <a:r>
              <a:rPr lang="en-SG"/>
              <a:t>our sprint </a:t>
            </a:r>
            <a:r>
              <a:rPr lang="en-SG" dirty="0"/>
              <a:t>backlog showing what is done.</a:t>
            </a:r>
          </a:p>
          <a:p>
            <a:pPr marL="0" lvl="0" indent="0" algn="l" rtl="0">
              <a:spcBef>
                <a:spcPts val="0"/>
              </a:spcBef>
              <a:spcAft>
                <a:spcPts val="0"/>
              </a:spcAft>
              <a:buNone/>
            </a:pPr>
            <a:r>
              <a:rPr lang="en-SG" dirty="0"/>
              <a:t>One section for in progress n one section for done. For done section, it is split into all the </a:t>
            </a:r>
            <a:r>
              <a:rPr lang="en-SG"/>
              <a:t>different sprints. </a:t>
            </a:r>
            <a:r>
              <a:rPr lang="en-SG" dirty="0"/>
              <a:t> </a:t>
            </a:r>
            <a:endParaRPr/>
          </a:p>
        </p:txBody>
      </p:sp>
    </p:spTree>
    <p:extLst>
      <p:ext uri="{BB962C8B-B14F-4D97-AF65-F5344CB8AC3E}">
        <p14:creationId xmlns:p14="http://schemas.microsoft.com/office/powerpoint/2010/main" val="3739910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For the first sprint, our sprint goal is to identify reporting needs and creating tables in snowflake. Our epic story for this sprint is that as a data engineer, I want to create tables in snowflake based on the reporting needs using </a:t>
            </a:r>
            <a:r>
              <a:rPr lang="en-MY" dirty="0" err="1"/>
              <a:t>snowsql</a:t>
            </a:r>
            <a:r>
              <a:rPr lang="en-MY" dirty="0"/>
              <a:t> so that I can understand primary and foreign key relationships. </a:t>
            </a:r>
            <a:endParaRPr/>
          </a:p>
        </p:txBody>
      </p:sp>
    </p:spTree>
    <p:extLst>
      <p:ext uri="{BB962C8B-B14F-4D97-AF65-F5344CB8AC3E}">
        <p14:creationId xmlns:p14="http://schemas.microsoft.com/office/powerpoint/2010/main" val="1214754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These are five user stories for that one epic story, first user story is, as a data engineer, I want to establish primary key constraints on snowflake tables, so that I can enforce unique identifiers for each record in the table. The second user story is that as a data engineer, I want to connect to snowflake using a group sharing account so that I can interact with snowflake and perform database operations for creating tables. For the third user story, as a data engineer, I want to use snowflake to extract raw data from Northwind-traders-dataset-main, so that I can  have the relevant data known as customer, employee, order, order detail, product, shipper, supplier, category, employee territory, region and territory table. As a data engineer, I want to collaborate with my other administrators to understand my specific data requirements or considerations, ensuring a seamless integration and migration experience. And the final user story is as a data engineer, I want to continuously monitor and update snowflake tables based on evolving reporting needs, so that the data infrastructure remains adaptable to changing business requirements. </a:t>
            </a:r>
            <a:endParaRPr dirty="0"/>
          </a:p>
        </p:txBody>
      </p:sp>
    </p:spTree>
    <p:extLst>
      <p:ext uri="{BB962C8B-B14F-4D97-AF65-F5344CB8AC3E}">
        <p14:creationId xmlns:p14="http://schemas.microsoft.com/office/powerpoint/2010/main" val="843713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Yu </a:t>
            </a:r>
            <a:r>
              <a:rPr lang="en-SG" dirty="0" err="1"/>
              <a:t>xuan</a:t>
            </a:r>
            <a:r>
              <a:rPr lang="en-SG" dirty="0"/>
              <a:t> set up the snowflake</a:t>
            </a:r>
            <a:endParaRPr lang="en-US" dirty="0"/>
          </a:p>
          <a:p>
            <a:pPr marL="0" lvl="0" indent="0" algn="l" rtl="0">
              <a:spcBef>
                <a:spcPts val="0"/>
              </a:spcBef>
              <a:spcAft>
                <a:spcPts val="0"/>
              </a:spcAft>
              <a:buNone/>
            </a:pPr>
            <a:r>
              <a:rPr lang="en-US" dirty="0"/>
              <a:t>In the initial sprint, I set up a Snowflake account and distributed the credentials to my team, enabling them to log in and collectively review the modifications. Following this, I generated tables based on the metadata, incorporating primary and foreign keys along with data types. Subsequently, I executed SQL queries to load the data into the created tables.</a:t>
            </a:r>
          </a:p>
        </p:txBody>
      </p:sp>
    </p:spTree>
    <p:extLst>
      <p:ext uri="{BB962C8B-B14F-4D97-AF65-F5344CB8AC3E}">
        <p14:creationId xmlns:p14="http://schemas.microsoft.com/office/powerpoint/2010/main" val="42961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Subsequently, I collaborated with fellow administrators to comprehend any particular data requirements or considerations. Moving forward, I aimed to consistently monitor and update Snowflake tables to align with evolving reporting needs, such as ensuring the freshness of tables related to new orders through regular updates.</a:t>
            </a:r>
            <a:endParaRPr/>
          </a:p>
        </p:txBody>
      </p:sp>
    </p:spTree>
    <p:extLst>
      <p:ext uri="{BB962C8B-B14F-4D97-AF65-F5344CB8AC3E}">
        <p14:creationId xmlns:p14="http://schemas.microsoft.com/office/powerpoint/2010/main" val="3417404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MY" dirty="0"/>
              <a:t>For the first sprint retrospective, this are </a:t>
            </a:r>
            <a:r>
              <a:rPr lang="en-MY"/>
              <a:t>the improvements, </a:t>
            </a:r>
            <a:r>
              <a:rPr lang="en-MY" dirty="0"/>
              <a:t>what was lacking, liked, learned, and wanted for a </a:t>
            </a:r>
            <a:r>
              <a:rPr lang="en-MY"/>
              <a:t>long time. </a:t>
            </a:r>
            <a:r>
              <a:rPr lang="en-MY" dirty="0"/>
              <a:t>What was liked in the first sprint was the ease of use like user friendly interface, what </a:t>
            </a:r>
            <a:r>
              <a:rPr lang="en-MY"/>
              <a:t>was learned </a:t>
            </a:r>
            <a:r>
              <a:rPr lang="en-MY" dirty="0"/>
              <a:t>was creation of tables, epic stories, and user stories. What was lacking was the understanding </a:t>
            </a:r>
            <a:r>
              <a:rPr lang="en-MY"/>
              <a:t>of the </a:t>
            </a:r>
            <a:r>
              <a:rPr lang="en-MY" dirty="0"/>
              <a:t>assignment and what was wanted for a long time was the advanced analytics integration, </a:t>
            </a:r>
            <a:r>
              <a:rPr lang="en-MY"/>
              <a:t>being </a:t>
            </a:r>
            <a:r>
              <a:rPr lang="en-MY" dirty="0"/>
              <a:t>able </a:t>
            </a:r>
            <a:r>
              <a:rPr lang="en-MY"/>
              <a:t>to</a:t>
            </a:r>
            <a:r>
              <a:rPr lang="en-MY" dirty="0"/>
              <a:t> conduct data analyses within snowflake. </a:t>
            </a:r>
            <a:endParaRPr lang="en-MY"/>
          </a:p>
        </p:txBody>
      </p:sp>
    </p:spTree>
    <p:extLst>
      <p:ext uri="{BB962C8B-B14F-4D97-AF65-F5344CB8AC3E}">
        <p14:creationId xmlns:p14="http://schemas.microsoft.com/office/powerpoint/2010/main" val="571755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initiated the Extract, Load, and Transform (ELT) pipeline by extracting data from the Northwind Traders GitHub repository. After extracting, we loaded the data into </a:t>
            </a:r>
            <a:r>
              <a:rPr lang="en-US" dirty="0" err="1"/>
              <a:t>Jupyter</a:t>
            </a:r>
            <a:r>
              <a:rPr lang="en-US" dirty="0"/>
              <a:t> or Snow SQL. We established a connection between Snowflake and </a:t>
            </a:r>
            <a:r>
              <a:rPr lang="en-US" dirty="0" err="1"/>
              <a:t>Jupyter</a:t>
            </a:r>
            <a:r>
              <a:rPr lang="en-US" dirty="0"/>
              <a:t> for seamless data transfer. Following the data loading, We performed data cleaning within </a:t>
            </a:r>
            <a:r>
              <a:rPr lang="en-US" dirty="0" err="1"/>
              <a:t>Jupyter</a:t>
            </a:r>
            <a:r>
              <a:rPr lang="en-US" dirty="0"/>
              <a:t> and stored the refined dataset back into Snowflake. Subsequently, </a:t>
            </a:r>
            <a:r>
              <a:rPr lang="en-US"/>
              <a:t>We</a:t>
            </a:r>
            <a:r>
              <a:rPr lang="en-US" dirty="0"/>
              <a:t> executed a transformation process using </a:t>
            </a:r>
            <a:r>
              <a:rPr lang="en-US" dirty="0" err="1"/>
              <a:t>dbt</a:t>
            </a:r>
            <a:r>
              <a:rPr lang="en-US" dirty="0"/>
              <a:t> Cloud. Finally, We pushed and committed the transformed data to our shared GitHub repository.</a:t>
            </a:r>
            <a:endParaRPr lang="en-MY" dirty="0"/>
          </a:p>
        </p:txBody>
      </p:sp>
    </p:spTree>
    <p:extLst>
      <p:ext uri="{BB962C8B-B14F-4D97-AF65-F5344CB8AC3E}">
        <p14:creationId xmlns:p14="http://schemas.microsoft.com/office/powerpoint/2010/main" val="1775845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BCC34557-1D57-48C1-AA45-5604F1573332}"/>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29526EC8-816B-F1E0-C5BB-8B5C754031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9B35B255-8C2D-1CAC-1E94-8F9D7A5A65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682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680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17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91edbc5b9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91edbc5b9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Darryl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a:p>
        </p:txBody>
      </p:sp>
    </p:spTree>
    <p:extLst>
      <p:ext uri="{BB962C8B-B14F-4D97-AF65-F5344CB8AC3E}">
        <p14:creationId xmlns:p14="http://schemas.microsoft.com/office/powerpoint/2010/main" val="2502072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BCC34557-1D57-48C1-AA45-5604F1573332}"/>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29526EC8-816B-F1E0-C5BB-8B5C754031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9B35B255-8C2D-1CAC-1E94-8F9D7A5A65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366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796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605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4667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BCC34557-1D57-48C1-AA45-5604F1573332}"/>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29526EC8-816B-F1E0-C5BB-8B5C754031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9B35B255-8C2D-1CAC-1E94-8F9D7A5A65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89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BCC34557-1D57-48C1-AA45-5604F1573332}"/>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29526EC8-816B-F1E0-C5BB-8B5C754031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9B35B255-8C2D-1CAC-1E94-8F9D7A5A65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7574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We have created YML files which is part of data testing strategy. </a:t>
            </a:r>
            <a:r>
              <a:rPr lang="en-US" b="0" i="0" dirty="0">
                <a:solidFill>
                  <a:srgbClr val="374151"/>
                </a:solidFill>
                <a:effectLst/>
                <a:latin typeface="Söhne"/>
              </a:rPr>
              <a:t>The tests are run as part of the </a:t>
            </a:r>
            <a:r>
              <a:rPr lang="en-US" b="0" i="0" dirty="0" err="1">
                <a:solidFill>
                  <a:srgbClr val="374151"/>
                </a:solidFill>
                <a:effectLst/>
                <a:latin typeface="Söhne"/>
              </a:rPr>
              <a:t>dbt</a:t>
            </a:r>
            <a:r>
              <a:rPr lang="en-US" b="0" i="0" dirty="0">
                <a:solidFill>
                  <a:srgbClr val="374151"/>
                </a:solidFill>
                <a:effectLst/>
                <a:latin typeface="Söhne"/>
              </a:rPr>
              <a:t> run process and are used to validate the data against the defined constraints, ensuring data quality and integrity. If any of these tests fail, it indicates a data quality issue that needs to be addressed, such as duplicate IDs or unexpected null values in critical fields.</a:t>
            </a:r>
          </a:p>
          <a:p>
            <a:pPr marL="0" lvl="0" indent="0" algn="l" rtl="0">
              <a:spcBef>
                <a:spcPts val="0"/>
              </a:spcBef>
              <a:spcAft>
                <a:spcPts val="0"/>
              </a:spcAft>
              <a:buNone/>
            </a:pPr>
            <a:endParaRPr lang="en-US" b="0" i="0" dirty="0">
              <a:solidFill>
                <a:srgbClr val="374151"/>
              </a:solidFill>
              <a:effectLst/>
              <a:latin typeface="Söhne"/>
            </a:endParaRPr>
          </a:p>
          <a:p>
            <a:pPr marL="0" lvl="0" indent="0" algn="l" rtl="0">
              <a:spcBef>
                <a:spcPts val="0"/>
              </a:spcBef>
              <a:spcAft>
                <a:spcPts val="0"/>
              </a:spcAft>
              <a:buNone/>
            </a:pPr>
            <a:r>
              <a:rPr lang="en-US" b="0" i="0" dirty="0">
                <a:solidFill>
                  <a:srgbClr val="374151"/>
                </a:solidFill>
                <a:effectLst/>
                <a:latin typeface="Söhne"/>
              </a:rPr>
              <a:t>I have then used the incremental method to append new orders to raw order where the </a:t>
            </a:r>
            <a:r>
              <a:rPr lang="en-US" b="0" i="0" dirty="0" err="1">
                <a:solidFill>
                  <a:srgbClr val="374151"/>
                </a:solidFill>
                <a:effectLst/>
                <a:latin typeface="Söhne"/>
              </a:rPr>
              <a:t>orderid</a:t>
            </a:r>
            <a:r>
              <a:rPr lang="en-US" b="0" i="0" dirty="0">
                <a:solidFill>
                  <a:srgbClr val="374151"/>
                </a:solidFill>
                <a:effectLst/>
                <a:latin typeface="Söhne"/>
              </a:rPr>
              <a:t> should be unique and not null after appending. To ensure the </a:t>
            </a:r>
            <a:r>
              <a:rPr lang="en-US" b="0" i="0" dirty="0" err="1">
                <a:solidFill>
                  <a:srgbClr val="374151"/>
                </a:solidFill>
                <a:effectLst/>
                <a:latin typeface="Söhne"/>
              </a:rPr>
              <a:t>orderid</a:t>
            </a:r>
            <a:r>
              <a:rPr lang="en-US" b="0" i="0" dirty="0">
                <a:solidFill>
                  <a:srgbClr val="374151"/>
                </a:solidFill>
                <a:effectLst/>
                <a:latin typeface="Söhne"/>
              </a:rPr>
              <a:t> is unique and not null, I ran the </a:t>
            </a:r>
            <a:r>
              <a:rPr lang="en-US" b="0" i="0" dirty="0" err="1">
                <a:solidFill>
                  <a:srgbClr val="374151"/>
                </a:solidFill>
                <a:effectLst/>
                <a:latin typeface="Söhne"/>
              </a:rPr>
              <a:t>dbt</a:t>
            </a:r>
            <a:r>
              <a:rPr lang="en-US" b="0" i="0" dirty="0">
                <a:solidFill>
                  <a:srgbClr val="374151"/>
                </a:solidFill>
                <a:effectLst/>
                <a:latin typeface="Söhne"/>
              </a:rPr>
              <a:t> test and looking from this image we can see that the test is run successfully. Moving on, after appending the new orders, we then decided to clean our data using python in Jupyter.</a:t>
            </a:r>
            <a:endParaRPr dirty="0"/>
          </a:p>
        </p:txBody>
      </p:sp>
    </p:spTree>
    <p:extLst>
      <p:ext uri="{BB962C8B-B14F-4D97-AF65-F5344CB8AC3E}">
        <p14:creationId xmlns:p14="http://schemas.microsoft.com/office/powerpoint/2010/main" val="4022238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These are the branches created in </a:t>
            </a:r>
            <a:r>
              <a:rPr lang="en-MY" dirty="0" err="1"/>
              <a:t>dbt</a:t>
            </a:r>
            <a:r>
              <a:rPr lang="en-MY" dirty="0"/>
              <a:t> which is linked to </a:t>
            </a:r>
            <a:r>
              <a:rPr lang="en-MY" dirty="0" err="1"/>
              <a:t>github</a:t>
            </a:r>
            <a:r>
              <a:rPr lang="en-MY" dirty="0"/>
              <a:t>. We will commit any changes in these branches which will be updated in </a:t>
            </a:r>
            <a:r>
              <a:rPr lang="en-MY" dirty="0" err="1"/>
              <a:t>github</a:t>
            </a:r>
            <a:r>
              <a:rPr lang="en-MY" dirty="0"/>
              <a:t> when pushed.</a:t>
            </a:r>
            <a:endParaRPr dirty="0"/>
          </a:p>
        </p:txBody>
      </p:sp>
    </p:spTree>
    <p:extLst>
      <p:ext uri="{BB962C8B-B14F-4D97-AF65-F5344CB8AC3E}">
        <p14:creationId xmlns:p14="http://schemas.microsoft.com/office/powerpoint/2010/main" val="3883712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MY" dirty="0"/>
          </a:p>
        </p:txBody>
      </p:sp>
    </p:spTree>
    <p:extLst>
      <p:ext uri="{BB962C8B-B14F-4D97-AF65-F5344CB8AC3E}">
        <p14:creationId xmlns:p14="http://schemas.microsoft.com/office/powerpoint/2010/main" val="1534564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1edbc5b94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91edbc5b94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Zhi Xin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BCC34557-1D57-48C1-AA45-5604F1573332}"/>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29526EC8-816B-F1E0-C5BB-8B5C754031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9B35B255-8C2D-1CAC-1E94-8F9D7A5A65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4934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BCC34557-1D57-48C1-AA45-5604F1573332}"/>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29526EC8-816B-F1E0-C5BB-8B5C754031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9B35B255-8C2D-1CAC-1E94-8F9D7A5A65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542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9425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144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015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1423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756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875CCE7C-A9C5-2943-686B-F36328A8E43B}"/>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2C34F25F-0B1F-DC16-BDA7-6CF6B8D86B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8DEEE185-A420-CE51-5EEB-05D276230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dashboard provides an overview of Northwind Traders' sales performance by region. It highlights key metrics, such as 830 total orders generating $1.35 million in revenue and selling 51.32 thousand units. The dashboard features a slicer for users to focus on specific years.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first visual displays a map depicting profit margins by city. Upon zooming in, it becomes evident that cities in the United States contribute significantly to the highest profits. This suggests an opportunity for Northwind Traders to expand its customer base in the United States.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second visual, a pie chart, showcases total revenue distribution by region. The Eastern region stands out, contributing 52.1% of the total profit, while the Southern region lags behind at 15.73%. This insight allows users to filter and concentrate efforts on specific regions for sales and category focus.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third visual, a line chart, illustrates profit margins for the top five products. Notably, "</a:t>
            </a:r>
            <a:r>
              <a:rPr lang="en-US" dirty="0" err="1"/>
              <a:t>Geitost</a:t>
            </a:r>
            <a:r>
              <a:rPr lang="en-US" dirty="0"/>
              <a:t>" boasts the highest profit margin at 55.94%, while "</a:t>
            </a:r>
            <a:r>
              <a:rPr lang="en-US" dirty="0" err="1"/>
              <a:t>Tunnbrod</a:t>
            </a:r>
            <a:r>
              <a:rPr lang="en-US" dirty="0"/>
              <a:t>" ranks fifth with a 52.07% profit margin. This information guides promotional efforts and optimization strategies.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fourth visual presents the sum of reorder levels by category, highlighting beverages with the highest reorder level of 195 and products with the lowest at 25. This data aids in identifying popular products in specific regions, indicating strong demand and customer satisfaction.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final visual, a combination of a line and bar chart, displays profits and profit margins by region description. While the Eastern region leads in profits at $252.7 thousand, it has a lower profit margin of 35.82%. In contrast, the Southern region, with a slightly lower profit, boasts a higher profit margin of 37.03%. This observation prompts Northwind Traders to consider strategies for improving customer satisfaction and exploring pricing adjustments without compromising profit margins.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Arial" panose="020B0604020202020204" pitchFamily="34" charset="0"/>
                <a:ea typeface="Arial" panose="020B0604020202020204" pitchFamily="34" charset="0"/>
              </a:rPr>
              <a:t>In conclusion, utilizing </a:t>
            </a:r>
            <a:r>
              <a:rPr lang="en-US" sz="1800" dirty="0">
                <a:effectLst/>
                <a:latin typeface="Arial" panose="020B0604020202020204" pitchFamily="34" charset="0"/>
                <a:ea typeface="Arial" panose="020B0604020202020204" pitchFamily="34" charset="0"/>
              </a:rPr>
              <a:t>this dashboard, users can delve into regional sales analysis, providing valuable insights </a:t>
            </a:r>
            <a:r>
              <a:rPr lang="en-US" sz="1800">
                <a:effectLst/>
                <a:latin typeface="Arial" panose="020B0604020202020204" pitchFamily="34" charset="0"/>
                <a:ea typeface="Arial" panose="020B0604020202020204" pitchFamily="34" charset="0"/>
              </a:rPr>
              <a:t>to </a:t>
            </a:r>
            <a:r>
              <a:rPr lang="en-US" sz="1800" dirty="0">
                <a:effectLst/>
                <a:latin typeface="Arial" panose="020B0604020202020204" pitchFamily="34" charset="0"/>
                <a:ea typeface="Arial" panose="020B0604020202020204" pitchFamily="34" charset="0"/>
              </a:rPr>
              <a:t>enhance Northwind Traders' sales performance. This, in turn, is expected to contribute to increased revenue and profitability for the company.</a:t>
            </a:r>
            <a:endParaRPr lang="en-MY" sz="180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879727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875CCE7C-A9C5-2943-686B-F36328A8E43B}"/>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2C34F25F-0B1F-DC16-BDA7-6CF6B8D86B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8DEEE185-A420-CE51-5EEB-05D276230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dashboard provides an overview of Northwind Traders' sales performance by region. It highlights key metrics, such as 830 total orders generating $1.35 million in revenue and selling 51.32 thousand units. The dashboard features a slicer for users to focus on specific years.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first visual displays a map depicting profit margins by city. Upon zooming in, it becomes evident that cities in the United States contribute significantly to the highest profits. This suggests an opportunity for Northwind Traders to expand its customer base in the United States.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second visual, a pie chart, showcases total revenue distribution by region. The Eastern region stands out, contributing 52.1% of the total profit, while the Southern region lags behind at 15.73%. This insight allows users to filter and concentrate efforts on specific regions for sales and category focus.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third visual, a line chart, illustrates profit margins for the top five products. Notably, "</a:t>
            </a:r>
            <a:r>
              <a:rPr lang="en-US" dirty="0" err="1"/>
              <a:t>Geitost</a:t>
            </a:r>
            <a:r>
              <a:rPr lang="en-US" dirty="0"/>
              <a:t>" boasts the highest profit margin at 55.94%, while "</a:t>
            </a:r>
            <a:r>
              <a:rPr lang="en-US" dirty="0" err="1"/>
              <a:t>Tunnbrod</a:t>
            </a:r>
            <a:r>
              <a:rPr lang="en-US" dirty="0"/>
              <a:t>" ranks fifth with a 52.07% profit margin. This information guides promotional efforts and optimization strategies.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fourth visual presents the sum of reorder levels by category, highlighting beverages with the highest reorder level of 195 and products with the lowest at 25. This data aids in identifying popular products in specific regions, indicating strong demand and customer satisfaction.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final visual, a combination of a line and bar chart, displays profits and profit margins by region description. While the Eastern region leads in profits at $252.7 thousand, it has a lower profit margin of 35.82%. In contrast, the Southern region, with a slightly lower profit, boasts a higher profit margin of 37.03%. This observation prompts Northwind Traders to consider strategies for improving customer satisfaction and exploring pricing adjustments without compromising profit margins.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Arial" panose="020B0604020202020204" pitchFamily="34" charset="0"/>
                <a:ea typeface="Arial" panose="020B0604020202020204" pitchFamily="34" charset="0"/>
              </a:rPr>
              <a:t>In conclusion, utilizing </a:t>
            </a:r>
            <a:r>
              <a:rPr lang="en-US" sz="1800" dirty="0">
                <a:effectLst/>
                <a:latin typeface="Arial" panose="020B0604020202020204" pitchFamily="34" charset="0"/>
                <a:ea typeface="Arial" panose="020B0604020202020204" pitchFamily="34" charset="0"/>
              </a:rPr>
              <a:t>this dashboard, users can delve into regional sales analysis, providing valuable insights </a:t>
            </a:r>
            <a:r>
              <a:rPr lang="en-US" sz="1800">
                <a:effectLst/>
                <a:latin typeface="Arial" panose="020B0604020202020204" pitchFamily="34" charset="0"/>
                <a:ea typeface="Arial" panose="020B0604020202020204" pitchFamily="34" charset="0"/>
              </a:rPr>
              <a:t>to </a:t>
            </a:r>
            <a:r>
              <a:rPr lang="en-US" sz="1800" dirty="0">
                <a:effectLst/>
                <a:latin typeface="Arial" panose="020B0604020202020204" pitchFamily="34" charset="0"/>
                <a:ea typeface="Arial" panose="020B0604020202020204" pitchFamily="34" charset="0"/>
              </a:rPr>
              <a:t>enhance Northwind Traders' sales performance. This, in turn, is expected to contribute to increased revenue and profitability for the company.</a:t>
            </a:r>
            <a:endParaRPr lang="en-MY" sz="180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1060905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875CCE7C-A9C5-2943-686B-F36328A8E43B}"/>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2C34F25F-0B1F-DC16-BDA7-6CF6B8D86B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8DEEE185-A420-CE51-5EEB-05D276230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dashboard provides an overview of Northwind Traders' sales performance by region. It highlights key metrics, such as 830 total orders generating $1.35 million in revenue and selling 51.32 thousand units. The dashboard features a slicer for users to focus on specific years.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first visual displays a map depicting profit margins by city. Upon zooming in, it becomes evident that cities in the United States contribute significantly to the highest profits. This suggests an opportunity for Northwind Traders to expand its customer base in the United States.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second visual, a pie chart, showcases total revenue distribution by region. The Eastern region stands out, contributing 52.1% of the total profit, while the Southern region lags behind at 15.73%. This insight allows users to filter and concentrate efforts on specific regions for sales and category focus.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third visual, a line chart, illustrates profit margins for the top five products. Notably, "</a:t>
            </a:r>
            <a:r>
              <a:rPr lang="en-US" dirty="0" err="1"/>
              <a:t>Geitost</a:t>
            </a:r>
            <a:r>
              <a:rPr lang="en-US" dirty="0"/>
              <a:t>" boasts the highest profit margin at 55.94%, while "</a:t>
            </a:r>
            <a:r>
              <a:rPr lang="en-US" dirty="0" err="1"/>
              <a:t>Tunnbrod</a:t>
            </a:r>
            <a:r>
              <a:rPr lang="en-US" dirty="0"/>
              <a:t>" ranks fifth with a 52.07% profit margin. This information guides promotional efforts and optimization strategies.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fourth visual presents the sum of reorder levels by category, highlighting beverages with the highest reorder level of 195 and products with the lowest at 25. This data aids in identifying popular products in specific regions, indicating strong demand and customer satisfaction.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final visual, a combination of a line and bar chart, displays profits and profit margins by region description. While the Eastern region leads in profits at $252.7 thousand, it has a lower profit margin of 35.82%. In contrast, the Southern region, with a slightly lower profit, boasts a higher profit margin of 37.03%. This observation prompts Northwind Traders to consider strategies for improving customer satisfaction and exploring pricing adjustments without compromising profit margins.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Arial" panose="020B0604020202020204" pitchFamily="34" charset="0"/>
                <a:ea typeface="Arial" panose="020B0604020202020204" pitchFamily="34" charset="0"/>
              </a:rPr>
              <a:t>In conclusion, utilizing </a:t>
            </a:r>
            <a:r>
              <a:rPr lang="en-US" sz="1800" dirty="0">
                <a:effectLst/>
                <a:latin typeface="Arial" panose="020B0604020202020204" pitchFamily="34" charset="0"/>
                <a:ea typeface="Arial" panose="020B0604020202020204" pitchFamily="34" charset="0"/>
              </a:rPr>
              <a:t>this dashboard, users can delve into regional sales analysis, providing valuable insights </a:t>
            </a:r>
            <a:r>
              <a:rPr lang="en-US" sz="1800">
                <a:effectLst/>
                <a:latin typeface="Arial" panose="020B0604020202020204" pitchFamily="34" charset="0"/>
                <a:ea typeface="Arial" panose="020B0604020202020204" pitchFamily="34" charset="0"/>
              </a:rPr>
              <a:t>to </a:t>
            </a:r>
            <a:r>
              <a:rPr lang="en-US" sz="1800" dirty="0">
                <a:effectLst/>
                <a:latin typeface="Arial" panose="020B0604020202020204" pitchFamily="34" charset="0"/>
                <a:ea typeface="Arial" panose="020B0604020202020204" pitchFamily="34" charset="0"/>
              </a:rPr>
              <a:t>enhance Northwind Traders' sales performance. This, in turn, is expected to contribute to increased revenue and profitability for the company.</a:t>
            </a:r>
            <a:endParaRPr lang="en-MY" sz="180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782617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a:extLst>
            <a:ext uri="{FF2B5EF4-FFF2-40B4-BE49-F238E27FC236}">
              <a16:creationId xmlns:a16="http://schemas.microsoft.com/office/drawing/2014/main" id="{4B343369-E1A5-E1CD-55A8-BDADA2D45173}"/>
            </a:ext>
          </a:extLst>
        </p:cNvPr>
        <p:cNvGrpSpPr/>
        <p:nvPr/>
      </p:nvGrpSpPr>
      <p:grpSpPr>
        <a:xfrm>
          <a:off x="0" y="0"/>
          <a:ext cx="0" cy="0"/>
          <a:chOff x="0" y="0"/>
          <a:chExt cx="0" cy="0"/>
        </a:xfrm>
      </p:grpSpPr>
      <p:sp>
        <p:nvSpPr>
          <p:cNvPr id="885" name="Google Shape;885;g90364ff860_0_661:notes">
            <a:extLst>
              <a:ext uri="{FF2B5EF4-FFF2-40B4-BE49-F238E27FC236}">
                <a16:creationId xmlns:a16="http://schemas.microsoft.com/office/drawing/2014/main" id="{12B34EE5-6700-104F-46B7-14183DFDCA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90364ff860_0_661:notes">
            <a:extLst>
              <a:ext uri="{FF2B5EF4-FFF2-40B4-BE49-F238E27FC236}">
                <a16:creationId xmlns:a16="http://schemas.microsoft.com/office/drawing/2014/main" id="{0ACA6A44-905E-5B06-C11C-763890AEEF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Zhi Xin</a:t>
            </a:r>
          </a:p>
          <a:p>
            <a:pPr marL="0" indent="0">
              <a:buNone/>
            </a:pPr>
            <a:endParaRPr lang="en-US" dirty="0"/>
          </a:p>
          <a:p>
            <a:pPr marL="0" indent="0">
              <a:buNone/>
            </a:pPr>
            <a:r>
              <a:rPr lang="en-US" dirty="0"/>
              <a:t>Our aim is to modernize North Wind Traders’ data and reporting solutions. Moving on to the scope is to migrate to Snowflake and establish OLAP which will serve as the backbone for our data warehouses. Lastly, our objectives is to scale up our operations and also reduce </a:t>
            </a:r>
            <a:r>
              <a:rPr lang="en-US" b="0" i="0" dirty="0">
                <a:solidFill>
                  <a:srgbClr val="374151"/>
                </a:solidFill>
                <a:effectLst/>
                <a:latin typeface="Söhne"/>
              </a:rPr>
              <a:t>operational load on our teams, speed up our reporting, ensure the security of our data, and, most importantly, make decisions that are driven by accurate, real-time data.</a:t>
            </a:r>
            <a:endParaRPr lang="en-US" dirty="0"/>
          </a:p>
        </p:txBody>
      </p:sp>
    </p:spTree>
    <p:extLst>
      <p:ext uri="{BB962C8B-B14F-4D97-AF65-F5344CB8AC3E}">
        <p14:creationId xmlns:p14="http://schemas.microsoft.com/office/powerpoint/2010/main" val="19320891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875CCE7C-A9C5-2943-686B-F36328A8E43B}"/>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2C34F25F-0B1F-DC16-BDA7-6CF6B8D86B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8DEEE185-A420-CE51-5EEB-05D276230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dashboard provides an overview of Northwind Traders' sales performance by region. It highlights key metrics, such as 830 total orders generating $1.35 million in revenue and selling 51.32 thousand units. The dashboard features a slicer for users to focus on specific years.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first visual displays a map depicting profit margins by city. Upon zooming in, it becomes evident that cities in the United States contribute significantly to the highest profits. This suggests an opportunity for Northwind Traders to expand its customer base in the United States.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second visual, a pie chart, showcases total revenue distribution by region. The Eastern region stands out, contributing 52.1% of the total profit, while the Southern region lags behind at 15.73%. This insight allows users to filter and concentrate efforts on specific regions for sales and category focus.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third visual, a line chart, illustrates profit margins for the top five products. Notably, "</a:t>
            </a:r>
            <a:r>
              <a:rPr lang="en-US" dirty="0" err="1"/>
              <a:t>Geitost</a:t>
            </a:r>
            <a:r>
              <a:rPr lang="en-US" dirty="0"/>
              <a:t>" boasts the highest profit margin at 55.94%, while "</a:t>
            </a:r>
            <a:r>
              <a:rPr lang="en-US" dirty="0" err="1"/>
              <a:t>Tunnbrod</a:t>
            </a:r>
            <a:r>
              <a:rPr lang="en-US" dirty="0"/>
              <a:t>" ranks fifth with a 52.07% profit margin. This information guides promotional efforts and optimization strategies.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fourth visual presents the sum of reorder levels by category, highlighting beverages with the highest reorder level of 195 and products with the lowest at 25. This data aids in identifying popular products in specific regions, indicating strong demand and customer satisfaction.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final visual, a combination of a line and bar chart, displays profits and profit margins by region description. While the Eastern region leads in profits at $252.7 thousand, it has a lower profit margin of 35.82%. In contrast, the Southern region, with a slightly lower profit, boasts a higher profit margin of 37.03%. This observation prompts Northwind Traders to consider strategies for improving customer satisfaction and exploring pricing adjustments without compromising profit margins.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Arial" panose="020B0604020202020204" pitchFamily="34" charset="0"/>
                <a:ea typeface="Arial" panose="020B0604020202020204" pitchFamily="34" charset="0"/>
              </a:rPr>
              <a:t>In conclusion, utilizing </a:t>
            </a:r>
            <a:r>
              <a:rPr lang="en-US" sz="1800" dirty="0">
                <a:effectLst/>
                <a:latin typeface="Arial" panose="020B0604020202020204" pitchFamily="34" charset="0"/>
                <a:ea typeface="Arial" panose="020B0604020202020204" pitchFamily="34" charset="0"/>
              </a:rPr>
              <a:t>this dashboard, users can delve into regional sales analysis, providing valuable insights </a:t>
            </a:r>
            <a:r>
              <a:rPr lang="en-US" sz="1800">
                <a:effectLst/>
                <a:latin typeface="Arial" panose="020B0604020202020204" pitchFamily="34" charset="0"/>
                <a:ea typeface="Arial" panose="020B0604020202020204" pitchFamily="34" charset="0"/>
              </a:rPr>
              <a:t>to </a:t>
            </a:r>
            <a:r>
              <a:rPr lang="en-US" sz="1800" dirty="0">
                <a:effectLst/>
                <a:latin typeface="Arial" panose="020B0604020202020204" pitchFamily="34" charset="0"/>
                <a:ea typeface="Arial" panose="020B0604020202020204" pitchFamily="34" charset="0"/>
              </a:rPr>
              <a:t>enhance Northwind Traders' sales performance. This, in turn, is expected to contribute to increased revenue and profitability for the company.</a:t>
            </a:r>
            <a:endParaRPr lang="en-MY" sz="180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1502816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2C535EC-3E8B-1D93-D8FA-25E90BE0D605}"/>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671A081F-C2B4-261E-6820-EE851122F2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0C2A2341-0F74-AF16-45BC-894B8CC777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015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2C535EC-3E8B-1D93-D8FA-25E90BE0D605}"/>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671A081F-C2B4-261E-6820-EE851122F2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0C2A2341-0F74-AF16-45BC-894B8CC777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8404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2C535EC-3E8B-1D93-D8FA-25E90BE0D605}"/>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671A081F-C2B4-261E-6820-EE851122F2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0C2A2341-0F74-AF16-45BC-894B8CC777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85795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2C535EC-3E8B-1D93-D8FA-25E90BE0D605}"/>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671A081F-C2B4-261E-6820-EE851122F2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0C2A2341-0F74-AF16-45BC-894B8CC777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3857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F29592F-80AA-8101-B7A2-5FBBF8D53E80}"/>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035F6EA8-DD3A-6A84-3C59-067FDE259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3CD17683-9A09-5D0F-ADEA-5DAE5849E8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775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F29592F-80AA-8101-B7A2-5FBBF8D53E80}"/>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035F6EA8-DD3A-6A84-3C59-067FDE259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3CD17683-9A09-5D0F-ADEA-5DAE5849E8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4429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F29592F-80AA-8101-B7A2-5FBBF8D53E80}"/>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035F6EA8-DD3A-6A84-3C59-067FDE259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3CD17683-9A09-5D0F-ADEA-5DAE5849E8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08876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F29592F-80AA-8101-B7A2-5FBBF8D53E80}"/>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035F6EA8-DD3A-6A84-3C59-067FDE259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3CD17683-9A09-5D0F-ADEA-5DAE5849E8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515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F29592F-80AA-8101-B7A2-5FBBF8D53E80}"/>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035F6EA8-DD3A-6A84-3C59-067FDE259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3CD17683-9A09-5D0F-ADEA-5DAE5849E8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040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a:extLst>
            <a:ext uri="{FF2B5EF4-FFF2-40B4-BE49-F238E27FC236}">
              <a16:creationId xmlns:a16="http://schemas.microsoft.com/office/drawing/2014/main" id="{4B343369-E1A5-E1CD-55A8-BDADA2D45173}"/>
            </a:ext>
          </a:extLst>
        </p:cNvPr>
        <p:cNvGrpSpPr/>
        <p:nvPr/>
      </p:nvGrpSpPr>
      <p:grpSpPr>
        <a:xfrm>
          <a:off x="0" y="0"/>
          <a:ext cx="0" cy="0"/>
          <a:chOff x="0" y="0"/>
          <a:chExt cx="0" cy="0"/>
        </a:xfrm>
      </p:grpSpPr>
      <p:sp>
        <p:nvSpPr>
          <p:cNvPr id="885" name="Google Shape;885;g90364ff860_0_661:notes">
            <a:extLst>
              <a:ext uri="{FF2B5EF4-FFF2-40B4-BE49-F238E27FC236}">
                <a16:creationId xmlns:a16="http://schemas.microsoft.com/office/drawing/2014/main" id="{12B34EE5-6700-104F-46B7-14183DFDCA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90364ff860_0_661:notes">
            <a:extLst>
              <a:ext uri="{FF2B5EF4-FFF2-40B4-BE49-F238E27FC236}">
                <a16:creationId xmlns:a16="http://schemas.microsoft.com/office/drawing/2014/main" id="{0ACA6A44-905E-5B06-C11C-763890AEEF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Jun Wei</a:t>
            </a:r>
          </a:p>
          <a:p>
            <a:pPr marL="0" indent="0">
              <a:buNone/>
            </a:pPr>
            <a:r>
              <a:rPr lang="en-US"/>
              <a:t>In sprint one, our sprint goal was to “Identify reporting needs and create tables in Snowflake”. During this sprint, our team collaborated with the product owner to understand any data requirements or considerations as well as identify primary and foreign key relationships to ensure a seamless integration and migration experience.</a:t>
            </a:r>
          </a:p>
          <a:p>
            <a:pPr marL="0" indent="0">
              <a:buNone/>
            </a:pPr>
            <a:endParaRPr lang="en-US"/>
          </a:p>
          <a:p>
            <a:pPr marL="0" indent="0">
              <a:buNone/>
            </a:pPr>
            <a:r>
              <a:rPr lang="en-US"/>
              <a:t>In the second sprint, our sprint goal was to “Load the data into Snowflake and clean the data”. During this sprint, the team first decided to make use of </a:t>
            </a:r>
            <a:r>
              <a:rPr lang="en-US" err="1"/>
              <a:t>SnowSQL</a:t>
            </a:r>
            <a:r>
              <a:rPr lang="en-US"/>
              <a:t> in Visual Studio Code to create and clean the data.</a:t>
            </a:r>
          </a:p>
          <a:p>
            <a:pPr marL="0" indent="0">
              <a:buNone/>
            </a:pPr>
            <a:endParaRPr lang="en-US"/>
          </a:p>
          <a:p>
            <a:pPr marL="0" indent="0">
              <a:buNone/>
            </a:pPr>
            <a:r>
              <a:rPr lang="en-US"/>
              <a:t>In sprint 3, our sprint goal was to “Link the data from Snowflake into </a:t>
            </a:r>
            <a:r>
              <a:rPr lang="en-US" err="1"/>
              <a:t>PowerBi</a:t>
            </a:r>
            <a:r>
              <a:rPr lang="en-US"/>
              <a:t> so as to generate required reports in Power BI”. Over the course of this sprint, we first established a secure live data pipeline connection from Snowflake to </a:t>
            </a:r>
            <a:r>
              <a:rPr lang="en-US" err="1"/>
              <a:t>PowerBi</a:t>
            </a:r>
            <a:r>
              <a:rPr lang="en-US"/>
              <a:t> using direct query.</a:t>
            </a:r>
          </a:p>
          <a:p>
            <a:pPr marL="0" indent="0">
              <a:buNone/>
            </a:pPr>
            <a:endParaRPr lang="en-US"/>
          </a:p>
          <a:p>
            <a:pPr marL="0" indent="0">
              <a:buNone/>
            </a:pPr>
            <a:r>
              <a:rPr lang="en-US"/>
              <a:t>In the fourth sprint, our sprint goal was to “manage updated order information and develop dashboards”. Throughout this sprint, the team actively implemented and monitored the Continuous Integration/Continuous Deployment (CI/CD) pipeline to guarantee the seamless incorporation of added order details.</a:t>
            </a:r>
          </a:p>
          <a:p>
            <a:pPr marL="0" indent="0">
              <a:buNone/>
            </a:pPr>
            <a:endParaRPr lang="en-US"/>
          </a:p>
          <a:p>
            <a:pPr marL="0" indent="0">
              <a:buNone/>
            </a:pPr>
            <a:r>
              <a:rPr lang="en-US"/>
              <a:t>In the fifth and last sprint, our sprint goal was to “Finalize the release product” which includes tying up any loose ends and to add and enhance our dashboards to better display what is needed for the business owner.</a:t>
            </a:r>
          </a:p>
        </p:txBody>
      </p:sp>
    </p:spTree>
    <p:extLst>
      <p:ext uri="{BB962C8B-B14F-4D97-AF65-F5344CB8AC3E}">
        <p14:creationId xmlns:p14="http://schemas.microsoft.com/office/powerpoint/2010/main" val="15964177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7EFD1C-BE32-F3BF-BC7C-CBF3139D6E88}"/>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8BD7AACB-3833-20F2-3CEF-73DA73A4F2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625B1654-61B5-83A4-15D4-A874FEE5BC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I have created this dashboard to analyze supplier performance. This dashboard includes slicer for the company name and year, where user can select the data for specific time periods or supplier as needed.</a:t>
            </a:r>
            <a:endParaRPr dirty="0"/>
          </a:p>
        </p:txBody>
      </p:sp>
    </p:spTree>
    <p:extLst>
      <p:ext uri="{BB962C8B-B14F-4D97-AF65-F5344CB8AC3E}">
        <p14:creationId xmlns:p14="http://schemas.microsoft.com/office/powerpoint/2010/main" val="2630102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2C535EC-3E8B-1D93-D8FA-25E90BE0D605}"/>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671A081F-C2B4-261E-6820-EE851122F2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0C2A2341-0F74-AF16-45BC-894B8CC777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Arial" panose="020B0604020202020204" pitchFamily="34" charset="0"/>
                <a:ea typeface="Arial" panose="020B0604020202020204" pitchFamily="34" charset="0"/>
              </a:rPr>
              <a:t>I have used a horizontal bar chart to show the top 5 and bottom 5 suppliers by </a:t>
            </a:r>
            <a:r>
              <a:rPr lang="en-US" sz="1800" dirty="0" err="1">
                <a:effectLst/>
                <a:latin typeface="Arial" panose="020B0604020202020204" pitchFamily="34" charset="0"/>
                <a:ea typeface="Arial" panose="020B0604020202020204" pitchFamily="34" charset="0"/>
              </a:rPr>
              <a:t>salesthere</a:t>
            </a:r>
            <a:r>
              <a:rPr lang="en-US" sz="1800" dirty="0">
                <a:effectLst/>
                <a:latin typeface="Arial" panose="020B0604020202020204" pitchFamily="34" charset="0"/>
                <a:ea typeface="Arial" panose="020B0604020202020204" pitchFamily="34" charset="0"/>
              </a:rPr>
              <a:t> are buttons incorporated at the top right of the chart, labeled "Top 5" and "Bottom 5". These interactive elements allow users to switch the view between the suppliers with the highest sales and those with the lowest,</a:t>
            </a:r>
            <a:endParaRPr dirty="0"/>
          </a:p>
        </p:txBody>
      </p:sp>
    </p:spTree>
    <p:extLst>
      <p:ext uri="{BB962C8B-B14F-4D97-AF65-F5344CB8AC3E}">
        <p14:creationId xmlns:p14="http://schemas.microsoft.com/office/powerpoint/2010/main" val="2162565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2C535EC-3E8B-1D93-D8FA-25E90BE0D605}"/>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671A081F-C2B4-261E-6820-EE851122F2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0C2A2341-0F74-AF16-45BC-894B8CC777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Arial" panose="020B0604020202020204" pitchFamily="34" charset="0"/>
                <a:ea typeface="Arial" panose="020B0604020202020204" pitchFamily="34" charset="0"/>
              </a:rPr>
              <a:t>I have used a donut chart to show the product discontinuation rates. </a:t>
            </a:r>
          </a:p>
          <a:p>
            <a:pPr marL="0" lvl="0" indent="0" algn="l" rtl="0">
              <a:spcBef>
                <a:spcPts val="0"/>
              </a:spcBef>
              <a:spcAft>
                <a:spcPts val="0"/>
              </a:spcAft>
              <a:buNone/>
            </a:pPr>
            <a:r>
              <a:rPr lang="en-US" sz="1800" dirty="0">
                <a:effectLst/>
                <a:latin typeface="Arial" panose="020B0604020202020204" pitchFamily="34" charset="0"/>
                <a:ea typeface="Arial" panose="020B0604020202020204" pitchFamily="34" charset="0"/>
              </a:rPr>
              <a:t>I have used a table to present a detailed breakdown of the average cost for products sourced from each supplier, categorized by product type. </a:t>
            </a:r>
            <a:endParaRPr lang="en-US" dirty="0"/>
          </a:p>
        </p:txBody>
      </p:sp>
    </p:spTree>
    <p:extLst>
      <p:ext uri="{BB962C8B-B14F-4D97-AF65-F5344CB8AC3E}">
        <p14:creationId xmlns:p14="http://schemas.microsoft.com/office/powerpoint/2010/main" val="20599529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2C535EC-3E8B-1D93-D8FA-25E90BE0D605}"/>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671A081F-C2B4-261E-6820-EE851122F2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0C2A2341-0F74-AF16-45BC-894B8CC777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Arial" panose="020B0604020202020204" pitchFamily="34" charset="0"/>
                <a:ea typeface="Arial" panose="020B0604020202020204" pitchFamily="34" charset="0"/>
              </a:rPr>
              <a:t>100% stacked bar chart to display the product availability, which encompasses the sum of units in stock, the sum of units on order, and the sum of reorder levels for various products offered by Northwind Traders. This type of visualization is particularly effective in showing the proportion of each metric relative to the total inventory for a product.</a:t>
            </a:r>
            <a:br>
              <a:rPr lang="en-US" sz="1800" dirty="0">
                <a:effectLst/>
                <a:latin typeface="Arial" panose="020B0604020202020204" pitchFamily="34" charset="0"/>
                <a:ea typeface="Arial" panose="020B0604020202020204" pitchFamily="34" charset="0"/>
              </a:rPr>
            </a:br>
            <a:endParaRPr lang="en-US" sz="1800" dirty="0">
              <a:effectLst/>
              <a:latin typeface="Arial" panose="020B0604020202020204" pitchFamily="34" charset="0"/>
              <a:ea typeface="Arial" panose="020B0604020202020204" pitchFamily="34" charset="0"/>
            </a:endParaRPr>
          </a:p>
          <a:p>
            <a:pPr marL="0" lvl="0" indent="0" algn="l" rtl="0">
              <a:spcBef>
                <a:spcPts val="0"/>
              </a:spcBef>
              <a:spcAft>
                <a:spcPts val="0"/>
              </a:spcAft>
              <a:buNone/>
            </a:pPr>
            <a:r>
              <a:rPr lang="en-US" sz="1800" dirty="0">
                <a:effectLst/>
                <a:latin typeface="Arial" panose="020B0604020202020204" pitchFamily="34" charset="0"/>
                <a:ea typeface="Arial" panose="020B0604020202020204" pitchFamily="34" charset="0"/>
              </a:rPr>
              <a:t>stacked column chart to illustrate the distribution of profits across different product categories for each supplier that Northwind Traders works with. </a:t>
            </a:r>
            <a:endParaRPr dirty="0"/>
          </a:p>
        </p:txBody>
      </p:sp>
    </p:spTree>
    <p:extLst>
      <p:ext uri="{BB962C8B-B14F-4D97-AF65-F5344CB8AC3E}">
        <p14:creationId xmlns:p14="http://schemas.microsoft.com/office/powerpoint/2010/main" val="4873137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98754528-038B-295D-E93A-AEEF5DCA1D3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C4EDDC39-DA5B-D874-5F82-7947260E5A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54AEFBDA-C138-F0D8-B437-89F4A5E0E5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customer, order , </a:t>
            </a:r>
            <a:r>
              <a:rPr lang="en-US" dirty="0" err="1"/>
              <a:t>order_detail,product</a:t>
            </a:r>
            <a:r>
              <a:rPr lang="en-US" dirty="0"/>
              <a:t> and category dataset </a:t>
            </a:r>
            <a:endParaRPr/>
          </a:p>
        </p:txBody>
      </p:sp>
    </p:spTree>
    <p:extLst>
      <p:ext uri="{BB962C8B-B14F-4D97-AF65-F5344CB8AC3E}">
        <p14:creationId xmlns:p14="http://schemas.microsoft.com/office/powerpoint/2010/main" val="32188103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98754528-038B-295D-E93A-AEEF5DCA1D3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C4EDDC39-DA5B-D874-5F82-7947260E5A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54AEFBDA-C138-F0D8-B437-89F4A5E0E5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customer, order , </a:t>
            </a:r>
            <a:r>
              <a:rPr lang="en-US" dirty="0" err="1"/>
              <a:t>order_detail,product</a:t>
            </a:r>
            <a:r>
              <a:rPr lang="en-US" dirty="0"/>
              <a:t> and category dataset </a:t>
            </a:r>
            <a:endParaRPr dirty="0"/>
          </a:p>
        </p:txBody>
      </p:sp>
    </p:spTree>
    <p:extLst>
      <p:ext uri="{BB962C8B-B14F-4D97-AF65-F5344CB8AC3E}">
        <p14:creationId xmlns:p14="http://schemas.microsoft.com/office/powerpoint/2010/main" val="803255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98754528-038B-295D-E93A-AEEF5DCA1D3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C4EDDC39-DA5B-D874-5F82-7947260E5A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54AEFBDA-C138-F0D8-B437-89F4A5E0E5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customer, order , </a:t>
            </a:r>
            <a:r>
              <a:rPr lang="en-US" dirty="0" err="1"/>
              <a:t>order_detail,product</a:t>
            </a:r>
            <a:r>
              <a:rPr lang="en-US" dirty="0"/>
              <a:t> and category dataset </a:t>
            </a:r>
            <a:endParaRPr dirty="0"/>
          </a:p>
        </p:txBody>
      </p:sp>
    </p:spTree>
    <p:extLst>
      <p:ext uri="{BB962C8B-B14F-4D97-AF65-F5344CB8AC3E}">
        <p14:creationId xmlns:p14="http://schemas.microsoft.com/office/powerpoint/2010/main" val="36991253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98754528-038B-295D-E93A-AEEF5DCA1D3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C4EDDC39-DA5B-D874-5F82-7947260E5A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54AEFBDA-C138-F0D8-B437-89F4A5E0E5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customer, order , </a:t>
            </a:r>
            <a:r>
              <a:rPr lang="en-US" dirty="0" err="1"/>
              <a:t>order_detail,product</a:t>
            </a:r>
            <a:r>
              <a:rPr lang="en-US" dirty="0"/>
              <a:t> and category dataset </a:t>
            </a:r>
            <a:endParaRPr dirty="0"/>
          </a:p>
        </p:txBody>
      </p:sp>
    </p:spTree>
    <p:extLst>
      <p:ext uri="{BB962C8B-B14F-4D97-AF65-F5344CB8AC3E}">
        <p14:creationId xmlns:p14="http://schemas.microsoft.com/office/powerpoint/2010/main" val="36972213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98754528-038B-295D-E93A-AEEF5DCA1D3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C4EDDC39-DA5B-D874-5F82-7947260E5A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54AEFBDA-C138-F0D8-B437-89F4A5E0E5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customer, order , </a:t>
            </a:r>
            <a:r>
              <a:rPr lang="en-US" dirty="0" err="1"/>
              <a:t>order_detail,product</a:t>
            </a:r>
            <a:r>
              <a:rPr lang="en-US" dirty="0"/>
              <a:t> and category dataset </a:t>
            </a:r>
            <a:endParaRPr dirty="0"/>
          </a:p>
        </p:txBody>
      </p:sp>
    </p:spTree>
    <p:extLst>
      <p:ext uri="{BB962C8B-B14F-4D97-AF65-F5344CB8AC3E}">
        <p14:creationId xmlns:p14="http://schemas.microsoft.com/office/powerpoint/2010/main" val="3748095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98754528-038B-295D-E93A-AEEF5DCA1D3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C4EDDC39-DA5B-D874-5F82-7947260E5A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54AEFBDA-C138-F0D8-B437-89F4A5E0E5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customer, order , </a:t>
            </a:r>
            <a:r>
              <a:rPr lang="en-US" dirty="0" err="1"/>
              <a:t>order_detail,product</a:t>
            </a:r>
            <a:r>
              <a:rPr lang="en-US" dirty="0"/>
              <a:t> and category dataset </a:t>
            </a:r>
            <a:endParaRPr dirty="0"/>
          </a:p>
        </p:txBody>
      </p:sp>
    </p:spTree>
    <p:extLst>
      <p:ext uri="{BB962C8B-B14F-4D97-AF65-F5344CB8AC3E}">
        <p14:creationId xmlns:p14="http://schemas.microsoft.com/office/powerpoint/2010/main" val="1763713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93B7E06D-F1B1-BDEB-632D-2B9280C9BA18}"/>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69F05CA0-1720-4AFE-BACF-21DA546183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EE404C8C-D694-E90F-9AF0-5E8CAB7885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Jun Wei</a:t>
            </a:r>
            <a:endParaRPr/>
          </a:p>
        </p:txBody>
      </p:sp>
    </p:spTree>
    <p:extLst>
      <p:ext uri="{BB962C8B-B14F-4D97-AF65-F5344CB8AC3E}">
        <p14:creationId xmlns:p14="http://schemas.microsoft.com/office/powerpoint/2010/main" val="17704954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98754528-038B-295D-E93A-AEEF5DCA1D3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C4EDDC39-DA5B-D874-5F82-7947260E5A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54AEFBDA-C138-F0D8-B437-89F4A5E0E5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customer, order , </a:t>
            </a:r>
            <a:r>
              <a:rPr lang="en-US" dirty="0" err="1"/>
              <a:t>order_detail,product</a:t>
            </a:r>
            <a:r>
              <a:rPr lang="en-US" dirty="0"/>
              <a:t> and category dataset </a:t>
            </a:r>
            <a:endParaRPr dirty="0"/>
          </a:p>
        </p:txBody>
      </p:sp>
    </p:spTree>
    <p:extLst>
      <p:ext uri="{BB962C8B-B14F-4D97-AF65-F5344CB8AC3E}">
        <p14:creationId xmlns:p14="http://schemas.microsoft.com/office/powerpoint/2010/main" val="34986049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98754528-038B-295D-E93A-AEEF5DCA1D3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C4EDDC39-DA5B-D874-5F82-7947260E5A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54AEFBDA-C138-F0D8-B437-89F4A5E0E5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customer, order , </a:t>
            </a:r>
            <a:r>
              <a:rPr lang="en-US" dirty="0" err="1"/>
              <a:t>order_detail,product</a:t>
            </a:r>
            <a:r>
              <a:rPr lang="en-US" dirty="0"/>
              <a:t> and category dataset </a:t>
            </a:r>
            <a:endParaRPr dirty="0"/>
          </a:p>
        </p:txBody>
      </p:sp>
    </p:spTree>
    <p:extLst>
      <p:ext uri="{BB962C8B-B14F-4D97-AF65-F5344CB8AC3E}">
        <p14:creationId xmlns:p14="http://schemas.microsoft.com/office/powerpoint/2010/main" val="29856888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909aa31de8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909aa31de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033C67D7-D7D9-27AE-E35E-D4380DA15367}"/>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F746CC46-D27E-1AFE-E359-8339D40EC3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EF0DE19A-DD8F-F32E-13EF-F87C293EA2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zy</a:t>
            </a:r>
            <a:endParaRPr/>
          </a:p>
        </p:txBody>
      </p:sp>
    </p:spTree>
    <p:extLst>
      <p:ext uri="{BB962C8B-B14F-4D97-AF65-F5344CB8AC3E}">
        <p14:creationId xmlns:p14="http://schemas.microsoft.com/office/powerpoint/2010/main" val="3018732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033C67D7-D7D9-27AE-E35E-D4380DA15367}"/>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F746CC46-D27E-1AFE-E359-8339D40EC3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EF0DE19A-DD8F-F32E-13EF-F87C293EA2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zy</a:t>
            </a:r>
            <a:endParaRPr/>
          </a:p>
        </p:txBody>
      </p:sp>
    </p:spTree>
    <p:extLst>
      <p:ext uri="{BB962C8B-B14F-4D97-AF65-F5344CB8AC3E}">
        <p14:creationId xmlns:p14="http://schemas.microsoft.com/office/powerpoint/2010/main" val="2870817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93B7E06D-F1B1-BDEB-632D-2B9280C9BA18}"/>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69F05CA0-1720-4AFE-BACF-21DA546183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EE404C8C-D694-E90F-9AF0-5E8CAB7885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err="1"/>
              <a:t>Yx</a:t>
            </a:r>
            <a:endParaRPr lang="en-SG" dirty="0"/>
          </a:p>
          <a:p>
            <a:pPr marL="0" lvl="0" indent="0" algn="l" rtl="0">
              <a:spcBef>
                <a:spcPts val="0"/>
              </a:spcBef>
              <a:spcAft>
                <a:spcPts val="0"/>
              </a:spcAft>
              <a:buNone/>
            </a:pPr>
            <a:r>
              <a:rPr lang="en-SG" dirty="0"/>
              <a:t>For the formatting of the user stories, “As a &lt;user</a:t>
            </a:r>
            <a:r>
              <a:rPr lang="en-SG"/>
              <a:t>&gt;, I want to &lt;</a:t>
            </a:r>
            <a:r>
              <a:rPr lang="en-SG" dirty="0"/>
              <a:t>objective&gt;, so that I can &lt;outcome&gt;” then the effort from 1 to 5. </a:t>
            </a:r>
            <a:r>
              <a:rPr lang="en-SG"/>
              <a:t>for example, as a </a:t>
            </a:r>
            <a:r>
              <a:rPr lang="en-SG" dirty="0"/>
              <a:t>data engineer, I want to create data model within power bi based on snowflake data, so that I </a:t>
            </a:r>
            <a:r>
              <a:rPr lang="en-SG"/>
              <a:t>can define </a:t>
            </a:r>
            <a:r>
              <a:rPr lang="en-SG" dirty="0"/>
              <a:t>relationships and optimise data for efficient </a:t>
            </a:r>
            <a:r>
              <a:rPr lang="en-SG"/>
              <a:t>report generation. </a:t>
            </a:r>
            <a:r>
              <a:rPr lang="en-SG" dirty="0"/>
              <a:t>With an effort of 2. </a:t>
            </a:r>
            <a:endParaRPr/>
          </a:p>
        </p:txBody>
      </p:sp>
    </p:spTree>
    <p:extLst>
      <p:ext uri="{BB962C8B-B14F-4D97-AF65-F5344CB8AC3E}">
        <p14:creationId xmlns:p14="http://schemas.microsoft.com/office/powerpoint/2010/main" val="2920078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663175" y="2001400"/>
            <a:ext cx="3864300" cy="1557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327825" y="3629775"/>
            <a:ext cx="2535000" cy="54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43.pn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42.svg"/><Relationship Id="rId2" Type="http://schemas.openxmlformats.org/officeDocument/2006/relationships/notesSlide" Target="../notesSlides/notesSlide16.xml"/><Relationship Id="rId16" Type="http://schemas.openxmlformats.org/officeDocument/2006/relationships/image" Target="../media/image45.png"/><Relationship Id="rId1" Type="http://schemas.openxmlformats.org/officeDocument/2006/relationships/slideLayout" Target="../slideLayouts/slideLayout4.xml"/><Relationship Id="rId6" Type="http://schemas.microsoft.com/office/2007/relationships/hdphoto" Target="../media/hdphoto1.wdp"/><Relationship Id="rId11" Type="http://schemas.openxmlformats.org/officeDocument/2006/relationships/image" Target="../media/image41.png"/><Relationship Id="rId5" Type="http://schemas.openxmlformats.org/officeDocument/2006/relationships/image" Target="../media/image37.png"/><Relationship Id="rId15" Type="http://schemas.microsoft.com/office/2007/relationships/hdphoto" Target="../media/hdphoto3.wdp"/><Relationship Id="rId10" Type="http://schemas.openxmlformats.org/officeDocument/2006/relationships/image" Target="../media/image40.svg"/><Relationship Id="rId4" Type="http://schemas.openxmlformats.org/officeDocument/2006/relationships/image" Target="../media/image36.svg"/><Relationship Id="rId9" Type="http://schemas.openxmlformats.org/officeDocument/2006/relationships/image" Target="../media/image39.pn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7.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9.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91.png"/></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97.png"/></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3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4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19.png"/><Relationship Id="rId4" Type="http://schemas.openxmlformats.org/officeDocument/2006/relationships/image" Target="../media/image104.png"/></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119.png"/></Relationships>
</file>

<file path=ppt/slides/_rels/slide4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5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128.png"/></Relationships>
</file>

<file path=ppt/slides/_rels/slide5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5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150.png"/></Relationships>
</file>

<file path=ppt/slides/_rels/slide6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8" Type="http://schemas.openxmlformats.org/officeDocument/2006/relationships/hyperlink" Target="mailto:adoasg2@gmail.com" TargetMode="External"/><Relationship Id="rId3" Type="http://schemas.openxmlformats.org/officeDocument/2006/relationships/hyperlink" Target="https://trello.com/b/hibk1Q4H/ado-sprint-planning" TargetMode="External"/><Relationship Id="rId7" Type="http://schemas.openxmlformats.org/officeDocument/2006/relationships/image" Target="../media/image154.svg"/><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image" Target="../media/image153.png"/><Relationship Id="rId5" Type="http://schemas.openxmlformats.org/officeDocument/2006/relationships/hyperlink" Target="https://github.com/adoasg/asg2" TargetMode="External"/><Relationship Id="rId4" Type="http://schemas.openxmlformats.org/officeDocument/2006/relationships/hyperlink" Target="https://pu28612.ap-southeast-1.snowflakecomputing.com/"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6"/>
          <p:cNvSpPr txBox="1">
            <a:spLocks noGrp="1"/>
          </p:cNvSpPr>
          <p:nvPr>
            <p:ph type="ctrTitle"/>
          </p:nvPr>
        </p:nvSpPr>
        <p:spPr>
          <a:xfrm>
            <a:off x="5010658" y="1699970"/>
            <a:ext cx="3864300" cy="15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MY" sz="4800"/>
              <a:t>North Wind Traders (NWT)</a:t>
            </a:r>
            <a:endParaRPr sz="4800"/>
          </a:p>
        </p:txBody>
      </p:sp>
      <p:sp>
        <p:nvSpPr>
          <p:cNvPr id="49" name="Google Shape;49;p16"/>
          <p:cNvSpPr txBox="1">
            <a:spLocks noGrp="1"/>
          </p:cNvSpPr>
          <p:nvPr>
            <p:ph type="subTitle" idx="1"/>
          </p:nvPr>
        </p:nvSpPr>
        <p:spPr>
          <a:xfrm>
            <a:off x="5409616" y="3147192"/>
            <a:ext cx="3303204" cy="13593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sz="1400"/>
              <a:t>Darryl Ho Jun Xi (S10220892A)</a:t>
            </a:r>
          </a:p>
          <a:p>
            <a:pPr marL="0" lvl="0" indent="0" algn="l" rtl="0">
              <a:spcBef>
                <a:spcPts val="0"/>
              </a:spcBef>
              <a:spcAft>
                <a:spcPts val="0"/>
              </a:spcAft>
              <a:buNone/>
            </a:pPr>
            <a:r>
              <a:rPr lang="en-MY" sz="1400"/>
              <a:t>Lew Zhi Xin (S10242881A)</a:t>
            </a:r>
          </a:p>
          <a:p>
            <a:pPr marL="0" lvl="0" indent="0" algn="l" rtl="0">
              <a:spcBef>
                <a:spcPts val="0"/>
              </a:spcBef>
              <a:spcAft>
                <a:spcPts val="0"/>
              </a:spcAft>
              <a:buNone/>
            </a:pPr>
            <a:r>
              <a:rPr lang="en-MY" sz="1400"/>
              <a:t>Ho Jun Wei (S10220918B)</a:t>
            </a:r>
          </a:p>
          <a:p>
            <a:pPr marL="0" lvl="0" indent="0" algn="l" rtl="0">
              <a:spcBef>
                <a:spcPts val="0"/>
              </a:spcBef>
              <a:spcAft>
                <a:spcPts val="0"/>
              </a:spcAft>
              <a:buNone/>
            </a:pPr>
            <a:r>
              <a:rPr lang="en-MY" sz="1400"/>
              <a:t>Qui Yu Xuan (S10243436F)</a:t>
            </a:r>
          </a:p>
          <a:p>
            <a:pPr marL="0" lvl="0" indent="0" algn="l" rtl="0">
              <a:spcBef>
                <a:spcPts val="0"/>
              </a:spcBef>
              <a:spcAft>
                <a:spcPts val="0"/>
              </a:spcAft>
              <a:buNone/>
            </a:pPr>
            <a:r>
              <a:rPr lang="en-MY" sz="1400"/>
              <a:t>Eng Zhen Ye (S10243329J)</a:t>
            </a:r>
            <a:endParaRPr sz="1400"/>
          </a:p>
        </p:txBody>
      </p:sp>
      <p:grpSp>
        <p:nvGrpSpPr>
          <p:cNvPr id="50" name="Google Shape;50;p16"/>
          <p:cNvGrpSpPr/>
          <p:nvPr/>
        </p:nvGrpSpPr>
        <p:grpSpPr>
          <a:xfrm>
            <a:off x="-2495408" y="-420258"/>
            <a:ext cx="7905024" cy="5640127"/>
            <a:chOff x="605249" y="402075"/>
            <a:chExt cx="5046297" cy="3600464"/>
          </a:xfrm>
        </p:grpSpPr>
        <p:sp>
          <p:nvSpPr>
            <p:cNvPr id="51" name="Google Shape;51;p16"/>
            <p:cNvSpPr/>
            <p:nvPr/>
          </p:nvSpPr>
          <p:spPr>
            <a:xfrm>
              <a:off x="5236077" y="881440"/>
              <a:ext cx="415469" cy="854254"/>
            </a:xfrm>
            <a:custGeom>
              <a:avLst/>
              <a:gdLst/>
              <a:ahLst/>
              <a:cxnLst/>
              <a:rect l="l" t="t" r="r" b="b"/>
              <a:pathLst>
                <a:path w="12367" h="25428" extrusionOk="0">
                  <a:moveTo>
                    <a:pt x="8806" y="0"/>
                  </a:moveTo>
                  <a:cubicBezTo>
                    <a:pt x="8565" y="562"/>
                    <a:pt x="8351" y="1017"/>
                    <a:pt x="8137" y="1579"/>
                  </a:cubicBezTo>
                  <a:cubicBezTo>
                    <a:pt x="7896" y="2007"/>
                    <a:pt x="7682" y="2462"/>
                    <a:pt x="7468" y="3025"/>
                  </a:cubicBezTo>
                  <a:cubicBezTo>
                    <a:pt x="7227" y="3453"/>
                    <a:pt x="7013" y="3908"/>
                    <a:pt x="6692" y="4363"/>
                  </a:cubicBezTo>
                  <a:cubicBezTo>
                    <a:pt x="6558" y="4577"/>
                    <a:pt x="6451" y="4791"/>
                    <a:pt x="6344" y="5032"/>
                  </a:cubicBezTo>
                  <a:lnTo>
                    <a:pt x="5889" y="5701"/>
                  </a:lnTo>
                  <a:lnTo>
                    <a:pt x="5113" y="5460"/>
                  </a:lnTo>
                  <a:cubicBezTo>
                    <a:pt x="4899" y="5353"/>
                    <a:pt x="4684" y="5353"/>
                    <a:pt x="4444" y="5246"/>
                  </a:cubicBezTo>
                  <a:cubicBezTo>
                    <a:pt x="3881" y="5246"/>
                    <a:pt x="3453" y="5139"/>
                    <a:pt x="2891" y="5032"/>
                  </a:cubicBezTo>
                  <a:cubicBezTo>
                    <a:pt x="2436" y="5032"/>
                    <a:pt x="2008" y="4925"/>
                    <a:pt x="1446" y="4925"/>
                  </a:cubicBezTo>
                  <a:cubicBezTo>
                    <a:pt x="991" y="4791"/>
                    <a:pt x="536" y="4791"/>
                    <a:pt x="0" y="4791"/>
                  </a:cubicBezTo>
                  <a:cubicBezTo>
                    <a:pt x="2677" y="9475"/>
                    <a:pt x="2891" y="15390"/>
                    <a:pt x="777" y="20315"/>
                  </a:cubicBezTo>
                  <a:cubicBezTo>
                    <a:pt x="1339" y="21091"/>
                    <a:pt x="1874" y="21868"/>
                    <a:pt x="2329" y="22751"/>
                  </a:cubicBezTo>
                  <a:cubicBezTo>
                    <a:pt x="2677" y="23206"/>
                    <a:pt x="2891" y="23661"/>
                    <a:pt x="3105" y="24089"/>
                  </a:cubicBezTo>
                  <a:cubicBezTo>
                    <a:pt x="3346" y="24544"/>
                    <a:pt x="3453" y="24999"/>
                    <a:pt x="3667" y="25427"/>
                  </a:cubicBezTo>
                  <a:cubicBezTo>
                    <a:pt x="4229" y="25427"/>
                    <a:pt x="4684" y="25320"/>
                    <a:pt x="5220" y="25320"/>
                  </a:cubicBezTo>
                  <a:cubicBezTo>
                    <a:pt x="5782" y="25213"/>
                    <a:pt x="6344" y="25213"/>
                    <a:pt x="6799" y="25106"/>
                  </a:cubicBezTo>
                  <a:cubicBezTo>
                    <a:pt x="7789" y="24865"/>
                    <a:pt x="8913" y="24651"/>
                    <a:pt x="9904" y="24330"/>
                  </a:cubicBezTo>
                  <a:cubicBezTo>
                    <a:pt x="11590" y="20422"/>
                    <a:pt x="12366" y="16166"/>
                    <a:pt x="12152" y="12045"/>
                  </a:cubicBezTo>
                  <a:lnTo>
                    <a:pt x="12152" y="11268"/>
                  </a:lnTo>
                  <a:lnTo>
                    <a:pt x="12045" y="10492"/>
                  </a:lnTo>
                  <a:lnTo>
                    <a:pt x="11911" y="8940"/>
                  </a:lnTo>
                  <a:cubicBezTo>
                    <a:pt x="11804" y="8378"/>
                    <a:pt x="11697" y="7923"/>
                    <a:pt x="11590" y="7361"/>
                  </a:cubicBezTo>
                  <a:cubicBezTo>
                    <a:pt x="11483" y="6798"/>
                    <a:pt x="11376" y="6370"/>
                    <a:pt x="11135" y="5808"/>
                  </a:cubicBezTo>
                  <a:lnTo>
                    <a:pt x="10707" y="4363"/>
                  </a:lnTo>
                  <a:cubicBezTo>
                    <a:pt x="10573" y="3801"/>
                    <a:pt x="10359" y="3346"/>
                    <a:pt x="10145" y="2917"/>
                  </a:cubicBezTo>
                  <a:cubicBezTo>
                    <a:pt x="9690" y="1900"/>
                    <a:pt x="9368" y="910"/>
                    <a:pt x="8806" y="0"/>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6"/>
            <p:cNvSpPr/>
            <p:nvPr/>
          </p:nvSpPr>
          <p:spPr>
            <a:xfrm>
              <a:off x="3747922" y="967745"/>
              <a:ext cx="476612" cy="861443"/>
            </a:xfrm>
            <a:custGeom>
              <a:avLst/>
              <a:gdLst/>
              <a:ahLst/>
              <a:cxnLst/>
              <a:rect l="l" t="t" r="r" b="b"/>
              <a:pathLst>
                <a:path w="14187" h="25642" extrusionOk="0">
                  <a:moveTo>
                    <a:pt x="9047" y="1"/>
                  </a:moveTo>
                  <a:cubicBezTo>
                    <a:pt x="8030" y="108"/>
                    <a:pt x="7040" y="348"/>
                    <a:pt x="6023" y="563"/>
                  </a:cubicBezTo>
                  <a:cubicBezTo>
                    <a:pt x="5487" y="670"/>
                    <a:pt x="5032" y="777"/>
                    <a:pt x="4470" y="1018"/>
                  </a:cubicBezTo>
                  <a:cubicBezTo>
                    <a:pt x="3908" y="1125"/>
                    <a:pt x="3480" y="1339"/>
                    <a:pt x="2918" y="1553"/>
                  </a:cubicBezTo>
                  <a:cubicBezTo>
                    <a:pt x="0" y="9476"/>
                    <a:pt x="1124" y="18629"/>
                    <a:pt x="5701" y="25642"/>
                  </a:cubicBezTo>
                  <a:cubicBezTo>
                    <a:pt x="6371" y="23528"/>
                    <a:pt x="7147" y="21627"/>
                    <a:pt x="8271" y="19861"/>
                  </a:cubicBezTo>
                  <a:cubicBezTo>
                    <a:pt x="9783" y="20183"/>
                    <a:pt x="11294" y="20339"/>
                    <a:pt x="12760" y="20339"/>
                  </a:cubicBezTo>
                  <a:cubicBezTo>
                    <a:pt x="13241" y="20339"/>
                    <a:pt x="13717" y="20322"/>
                    <a:pt x="14186" y="20289"/>
                  </a:cubicBezTo>
                  <a:cubicBezTo>
                    <a:pt x="12714" y="18067"/>
                    <a:pt x="11724" y="15498"/>
                    <a:pt x="11510" y="12821"/>
                  </a:cubicBezTo>
                  <a:cubicBezTo>
                    <a:pt x="11269" y="11483"/>
                    <a:pt x="11376" y="10145"/>
                    <a:pt x="11376" y="8806"/>
                  </a:cubicBezTo>
                  <a:cubicBezTo>
                    <a:pt x="11510" y="8485"/>
                    <a:pt x="11510" y="8137"/>
                    <a:pt x="11617" y="7816"/>
                  </a:cubicBezTo>
                  <a:lnTo>
                    <a:pt x="11724" y="7254"/>
                  </a:lnTo>
                  <a:cubicBezTo>
                    <a:pt x="11724" y="7147"/>
                    <a:pt x="11724" y="6906"/>
                    <a:pt x="11831" y="6799"/>
                  </a:cubicBezTo>
                  <a:lnTo>
                    <a:pt x="12045" y="5809"/>
                  </a:lnTo>
                  <a:cubicBezTo>
                    <a:pt x="12045" y="5702"/>
                    <a:pt x="12179" y="5461"/>
                    <a:pt x="12179" y="5354"/>
                  </a:cubicBezTo>
                  <a:lnTo>
                    <a:pt x="12393" y="4899"/>
                  </a:lnTo>
                  <a:cubicBezTo>
                    <a:pt x="12045" y="4577"/>
                    <a:pt x="11724" y="4122"/>
                    <a:pt x="11376" y="3801"/>
                  </a:cubicBezTo>
                  <a:cubicBezTo>
                    <a:pt x="11162" y="3346"/>
                    <a:pt x="10840" y="3025"/>
                    <a:pt x="10599" y="2570"/>
                  </a:cubicBezTo>
                  <a:cubicBezTo>
                    <a:pt x="10037" y="1794"/>
                    <a:pt x="9502" y="884"/>
                    <a:pt x="9047" y="1"/>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6"/>
            <p:cNvSpPr/>
            <p:nvPr/>
          </p:nvSpPr>
          <p:spPr>
            <a:xfrm>
              <a:off x="3905280" y="412960"/>
              <a:ext cx="813805" cy="633938"/>
            </a:xfrm>
            <a:custGeom>
              <a:avLst/>
              <a:gdLst/>
              <a:ahLst/>
              <a:cxnLst/>
              <a:rect l="l" t="t" r="r" b="b"/>
              <a:pathLst>
                <a:path w="24224" h="18870" extrusionOk="0">
                  <a:moveTo>
                    <a:pt x="19860" y="0"/>
                  </a:moveTo>
                  <a:cubicBezTo>
                    <a:pt x="11509" y="1338"/>
                    <a:pt x="4015" y="6692"/>
                    <a:pt x="0" y="14052"/>
                  </a:cubicBezTo>
                  <a:cubicBezTo>
                    <a:pt x="1827" y="13704"/>
                    <a:pt x="3495" y="13480"/>
                    <a:pt x="5191" y="13480"/>
                  </a:cubicBezTo>
                  <a:cubicBezTo>
                    <a:pt x="5582" y="13480"/>
                    <a:pt x="5974" y="13492"/>
                    <a:pt x="6370" y="13517"/>
                  </a:cubicBezTo>
                  <a:cubicBezTo>
                    <a:pt x="6933" y="15524"/>
                    <a:pt x="7816" y="17291"/>
                    <a:pt x="8833" y="18870"/>
                  </a:cubicBezTo>
                  <a:cubicBezTo>
                    <a:pt x="10037" y="16515"/>
                    <a:pt x="11938" y="14507"/>
                    <a:pt x="14052" y="12955"/>
                  </a:cubicBezTo>
                  <a:cubicBezTo>
                    <a:pt x="16301" y="11376"/>
                    <a:pt x="18736" y="10278"/>
                    <a:pt x="21413" y="9930"/>
                  </a:cubicBezTo>
                  <a:cubicBezTo>
                    <a:pt x="21761" y="9047"/>
                    <a:pt x="22216" y="8164"/>
                    <a:pt x="22644" y="7254"/>
                  </a:cubicBezTo>
                  <a:cubicBezTo>
                    <a:pt x="23099" y="6370"/>
                    <a:pt x="23554" y="5594"/>
                    <a:pt x="24223" y="4684"/>
                  </a:cubicBezTo>
                  <a:cubicBezTo>
                    <a:pt x="23554" y="3908"/>
                    <a:pt x="22885" y="3025"/>
                    <a:pt x="22216" y="2248"/>
                  </a:cubicBezTo>
                  <a:cubicBezTo>
                    <a:pt x="21547" y="1472"/>
                    <a:pt x="20744" y="803"/>
                    <a:pt x="19860" y="0"/>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6"/>
            <p:cNvSpPr/>
            <p:nvPr/>
          </p:nvSpPr>
          <p:spPr>
            <a:xfrm>
              <a:off x="4719051" y="402075"/>
              <a:ext cx="733748" cy="565706"/>
            </a:xfrm>
            <a:custGeom>
              <a:avLst/>
              <a:gdLst/>
              <a:ahLst/>
              <a:cxnLst/>
              <a:rect l="l" t="t" r="r" b="b"/>
              <a:pathLst>
                <a:path w="21841" h="16839" extrusionOk="0">
                  <a:moveTo>
                    <a:pt x="318" y="1"/>
                  </a:moveTo>
                  <a:cubicBezTo>
                    <a:pt x="212" y="1"/>
                    <a:pt x="106" y="2"/>
                    <a:pt x="0" y="3"/>
                  </a:cubicBezTo>
                  <a:cubicBezTo>
                    <a:pt x="669" y="779"/>
                    <a:pt x="1338" y="1796"/>
                    <a:pt x="1874" y="2572"/>
                  </a:cubicBezTo>
                  <a:cubicBezTo>
                    <a:pt x="2222" y="3001"/>
                    <a:pt x="2436" y="3456"/>
                    <a:pt x="2784" y="3911"/>
                  </a:cubicBezTo>
                  <a:cubicBezTo>
                    <a:pt x="2998" y="4339"/>
                    <a:pt x="3212" y="4794"/>
                    <a:pt x="3453" y="5249"/>
                  </a:cubicBezTo>
                  <a:cubicBezTo>
                    <a:pt x="3105" y="5677"/>
                    <a:pt x="2784" y="6025"/>
                    <a:pt x="2436" y="6346"/>
                  </a:cubicBezTo>
                  <a:cubicBezTo>
                    <a:pt x="2115" y="6801"/>
                    <a:pt x="1767" y="7149"/>
                    <a:pt x="1553" y="7578"/>
                  </a:cubicBezTo>
                  <a:cubicBezTo>
                    <a:pt x="991" y="8354"/>
                    <a:pt x="428" y="9157"/>
                    <a:pt x="0" y="10040"/>
                  </a:cubicBezTo>
                  <a:cubicBezTo>
                    <a:pt x="187" y="10033"/>
                    <a:pt x="373" y="10029"/>
                    <a:pt x="559" y="10029"/>
                  </a:cubicBezTo>
                  <a:cubicBezTo>
                    <a:pt x="3048" y="10029"/>
                    <a:pt x="5515" y="10688"/>
                    <a:pt x="7682" y="11833"/>
                  </a:cubicBezTo>
                  <a:cubicBezTo>
                    <a:pt x="10144" y="12931"/>
                    <a:pt x="12259" y="14617"/>
                    <a:pt x="13918" y="16839"/>
                  </a:cubicBezTo>
                  <a:cubicBezTo>
                    <a:pt x="14828" y="16731"/>
                    <a:pt x="15819" y="16624"/>
                    <a:pt x="16836" y="16517"/>
                  </a:cubicBezTo>
                  <a:cubicBezTo>
                    <a:pt x="17826" y="16517"/>
                    <a:pt x="18736" y="16624"/>
                    <a:pt x="19834" y="16731"/>
                  </a:cubicBezTo>
                  <a:cubicBezTo>
                    <a:pt x="20181" y="15848"/>
                    <a:pt x="20610" y="14831"/>
                    <a:pt x="20958" y="13841"/>
                  </a:cubicBezTo>
                  <a:cubicBezTo>
                    <a:pt x="21279" y="12824"/>
                    <a:pt x="21627" y="11833"/>
                    <a:pt x="21841" y="10709"/>
                  </a:cubicBezTo>
                  <a:cubicBezTo>
                    <a:pt x="16794" y="4103"/>
                    <a:pt x="8563" y="1"/>
                    <a:pt x="318" y="1"/>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6"/>
            <p:cNvSpPr/>
            <p:nvPr/>
          </p:nvSpPr>
          <p:spPr>
            <a:xfrm>
              <a:off x="4669599" y="1645721"/>
              <a:ext cx="831779" cy="606994"/>
            </a:xfrm>
            <a:custGeom>
              <a:avLst/>
              <a:gdLst/>
              <a:ahLst/>
              <a:cxnLst/>
              <a:rect l="l" t="t" r="r" b="b"/>
              <a:pathLst>
                <a:path w="24759" h="18068" extrusionOk="0">
                  <a:moveTo>
                    <a:pt x="16300" y="1"/>
                  </a:moveTo>
                  <a:lnTo>
                    <a:pt x="16059" y="456"/>
                  </a:lnTo>
                  <a:cubicBezTo>
                    <a:pt x="15952" y="563"/>
                    <a:pt x="15845" y="670"/>
                    <a:pt x="15738" y="911"/>
                  </a:cubicBezTo>
                  <a:lnTo>
                    <a:pt x="15176" y="1687"/>
                  </a:lnTo>
                  <a:cubicBezTo>
                    <a:pt x="14962" y="1901"/>
                    <a:pt x="14721" y="2115"/>
                    <a:pt x="14507" y="2463"/>
                  </a:cubicBezTo>
                  <a:lnTo>
                    <a:pt x="13838" y="3132"/>
                  </a:lnTo>
                  <a:lnTo>
                    <a:pt x="13062" y="3802"/>
                  </a:lnTo>
                  <a:cubicBezTo>
                    <a:pt x="12848" y="4016"/>
                    <a:pt x="12607" y="4257"/>
                    <a:pt x="12285" y="4471"/>
                  </a:cubicBezTo>
                  <a:lnTo>
                    <a:pt x="11509" y="5033"/>
                  </a:lnTo>
                  <a:cubicBezTo>
                    <a:pt x="11268" y="5247"/>
                    <a:pt x="10947" y="5461"/>
                    <a:pt x="10706" y="5595"/>
                  </a:cubicBezTo>
                  <a:cubicBezTo>
                    <a:pt x="8378" y="7040"/>
                    <a:pt x="5808" y="7923"/>
                    <a:pt x="3132" y="8138"/>
                  </a:cubicBezTo>
                  <a:cubicBezTo>
                    <a:pt x="2355" y="9824"/>
                    <a:pt x="1338" y="11617"/>
                    <a:pt x="0" y="13169"/>
                  </a:cubicBezTo>
                  <a:cubicBezTo>
                    <a:pt x="1124" y="14829"/>
                    <a:pt x="2463" y="16515"/>
                    <a:pt x="4015" y="18068"/>
                  </a:cubicBezTo>
                  <a:cubicBezTo>
                    <a:pt x="12393" y="17291"/>
                    <a:pt x="20315" y="12500"/>
                    <a:pt x="24758" y="5354"/>
                  </a:cubicBezTo>
                  <a:lnTo>
                    <a:pt x="24758" y="5354"/>
                  </a:lnTo>
                  <a:cubicBezTo>
                    <a:pt x="24223" y="5461"/>
                    <a:pt x="23768" y="5595"/>
                    <a:pt x="23206" y="5595"/>
                  </a:cubicBezTo>
                  <a:cubicBezTo>
                    <a:pt x="22644" y="5595"/>
                    <a:pt x="22082" y="5702"/>
                    <a:pt x="21546" y="5702"/>
                  </a:cubicBezTo>
                  <a:cubicBezTo>
                    <a:pt x="20529" y="5702"/>
                    <a:pt x="19539" y="5702"/>
                    <a:pt x="18415" y="5461"/>
                  </a:cubicBezTo>
                  <a:cubicBezTo>
                    <a:pt x="18201" y="4578"/>
                    <a:pt x="17853" y="3587"/>
                    <a:pt x="17532" y="2677"/>
                  </a:cubicBezTo>
                  <a:cubicBezTo>
                    <a:pt x="17398" y="2249"/>
                    <a:pt x="17184" y="1794"/>
                    <a:pt x="16969" y="1339"/>
                  </a:cubicBezTo>
                  <a:cubicBezTo>
                    <a:pt x="16862" y="911"/>
                    <a:pt x="16514" y="456"/>
                    <a:pt x="16300" y="1"/>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6"/>
            <p:cNvSpPr/>
            <p:nvPr/>
          </p:nvSpPr>
          <p:spPr>
            <a:xfrm>
              <a:off x="2748002" y="2669019"/>
              <a:ext cx="1516982" cy="1333520"/>
            </a:xfrm>
            <a:custGeom>
              <a:avLst/>
              <a:gdLst/>
              <a:ahLst/>
              <a:cxnLst/>
              <a:rect l="l" t="t" r="r" b="b"/>
              <a:pathLst>
                <a:path w="45155" h="39694" extrusionOk="0">
                  <a:moveTo>
                    <a:pt x="38249" y="0"/>
                  </a:moveTo>
                  <a:cubicBezTo>
                    <a:pt x="34020" y="1445"/>
                    <a:pt x="29898" y="2115"/>
                    <a:pt x="25749" y="2115"/>
                  </a:cubicBezTo>
                  <a:cubicBezTo>
                    <a:pt x="23421" y="6906"/>
                    <a:pt x="19727" y="10920"/>
                    <a:pt x="15177" y="13811"/>
                  </a:cubicBezTo>
                  <a:cubicBezTo>
                    <a:pt x="10600" y="16622"/>
                    <a:pt x="5354" y="18067"/>
                    <a:pt x="1" y="18067"/>
                  </a:cubicBezTo>
                  <a:cubicBezTo>
                    <a:pt x="1901" y="21627"/>
                    <a:pt x="4337" y="25079"/>
                    <a:pt x="7469" y="28211"/>
                  </a:cubicBezTo>
                  <a:cubicBezTo>
                    <a:pt x="5675" y="32226"/>
                    <a:pt x="3240" y="36134"/>
                    <a:pt x="1" y="39694"/>
                  </a:cubicBezTo>
                  <a:cubicBezTo>
                    <a:pt x="4685" y="39694"/>
                    <a:pt x="9369" y="39131"/>
                    <a:pt x="13839" y="37793"/>
                  </a:cubicBezTo>
                  <a:cubicBezTo>
                    <a:pt x="18282" y="36562"/>
                    <a:pt x="22645" y="34688"/>
                    <a:pt x="26552" y="32226"/>
                  </a:cubicBezTo>
                  <a:cubicBezTo>
                    <a:pt x="34582" y="27328"/>
                    <a:pt x="41033" y="20181"/>
                    <a:pt x="45155" y="11804"/>
                  </a:cubicBezTo>
                  <a:cubicBezTo>
                    <a:pt x="43388" y="7361"/>
                    <a:pt x="41033" y="3346"/>
                    <a:pt x="38249" y="0"/>
                  </a:cubicBezTo>
                  <a:close/>
                </a:path>
              </a:pathLst>
            </a:custGeom>
            <a:solidFill>
              <a:srgbClr val="2B85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6"/>
            <p:cNvSpPr/>
            <p:nvPr/>
          </p:nvSpPr>
          <p:spPr>
            <a:xfrm>
              <a:off x="3399912" y="1050455"/>
              <a:ext cx="1067380" cy="1715697"/>
            </a:xfrm>
            <a:custGeom>
              <a:avLst/>
              <a:gdLst/>
              <a:ahLst/>
              <a:cxnLst/>
              <a:rect l="l" t="t" r="r" b="b"/>
              <a:pathLst>
                <a:path w="31772" h="51070" extrusionOk="0">
                  <a:moveTo>
                    <a:pt x="14508" y="1"/>
                  </a:moveTo>
                  <a:cubicBezTo>
                    <a:pt x="9690" y="563"/>
                    <a:pt x="5247" y="1767"/>
                    <a:pt x="1232" y="3561"/>
                  </a:cubicBezTo>
                  <a:cubicBezTo>
                    <a:pt x="1446" y="7924"/>
                    <a:pt x="991" y="12153"/>
                    <a:pt x="1" y="16060"/>
                  </a:cubicBezTo>
                  <a:cubicBezTo>
                    <a:pt x="3909" y="19620"/>
                    <a:pt x="6799" y="24304"/>
                    <a:pt x="8245" y="29443"/>
                  </a:cubicBezTo>
                  <a:cubicBezTo>
                    <a:pt x="9021" y="32013"/>
                    <a:pt x="9369" y="34689"/>
                    <a:pt x="9369" y="37366"/>
                  </a:cubicBezTo>
                  <a:cubicBezTo>
                    <a:pt x="9369" y="38704"/>
                    <a:pt x="9369" y="40042"/>
                    <a:pt x="9155" y="41247"/>
                  </a:cubicBezTo>
                  <a:cubicBezTo>
                    <a:pt x="9155" y="41916"/>
                    <a:pt x="8914" y="42585"/>
                    <a:pt x="8807" y="43254"/>
                  </a:cubicBezTo>
                  <a:cubicBezTo>
                    <a:pt x="8700" y="43923"/>
                    <a:pt x="8593" y="44592"/>
                    <a:pt x="8352" y="45155"/>
                  </a:cubicBezTo>
                  <a:cubicBezTo>
                    <a:pt x="12367" y="44378"/>
                    <a:pt x="16274" y="42933"/>
                    <a:pt x="20075" y="40711"/>
                  </a:cubicBezTo>
                  <a:cubicBezTo>
                    <a:pt x="23528" y="43495"/>
                    <a:pt x="26660" y="46948"/>
                    <a:pt x="29229" y="51070"/>
                  </a:cubicBezTo>
                  <a:cubicBezTo>
                    <a:pt x="31772" y="42050"/>
                    <a:pt x="31665" y="32441"/>
                    <a:pt x="29095" y="23421"/>
                  </a:cubicBezTo>
                  <a:cubicBezTo>
                    <a:pt x="26552" y="14481"/>
                    <a:pt x="21413" y="6237"/>
                    <a:pt x="14508" y="1"/>
                  </a:cubicBezTo>
                  <a:close/>
                </a:path>
              </a:pathLst>
            </a:custGeom>
            <a:solidFill>
              <a:srgbClr val="4F6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6"/>
            <p:cNvSpPr/>
            <p:nvPr/>
          </p:nvSpPr>
          <p:spPr>
            <a:xfrm>
              <a:off x="1819135" y="611673"/>
              <a:ext cx="1809225" cy="876729"/>
            </a:xfrm>
            <a:custGeom>
              <a:avLst/>
              <a:gdLst/>
              <a:ahLst/>
              <a:cxnLst/>
              <a:rect l="l" t="t" r="r" b="b"/>
              <a:pathLst>
                <a:path w="53854" h="26097" extrusionOk="0">
                  <a:moveTo>
                    <a:pt x="27195" y="0"/>
                  </a:moveTo>
                  <a:cubicBezTo>
                    <a:pt x="17934" y="0"/>
                    <a:pt x="8566" y="2784"/>
                    <a:pt x="777" y="7816"/>
                  </a:cubicBezTo>
                  <a:cubicBezTo>
                    <a:pt x="1" y="12500"/>
                    <a:pt x="1" y="17184"/>
                    <a:pt x="536" y="21520"/>
                  </a:cubicBezTo>
                  <a:cubicBezTo>
                    <a:pt x="4899" y="22430"/>
                    <a:pt x="8807" y="23982"/>
                    <a:pt x="12260" y="26097"/>
                  </a:cubicBezTo>
                  <a:cubicBezTo>
                    <a:pt x="16837" y="23313"/>
                    <a:pt x="22083" y="21761"/>
                    <a:pt x="27436" y="21654"/>
                  </a:cubicBezTo>
                  <a:cubicBezTo>
                    <a:pt x="32789" y="21654"/>
                    <a:pt x="38008" y="23099"/>
                    <a:pt x="42585" y="25883"/>
                  </a:cubicBezTo>
                  <a:cubicBezTo>
                    <a:pt x="42933" y="21868"/>
                    <a:pt x="42585" y="17639"/>
                    <a:pt x="41488" y="13276"/>
                  </a:cubicBezTo>
                  <a:cubicBezTo>
                    <a:pt x="45048" y="10814"/>
                    <a:pt x="49277" y="8699"/>
                    <a:pt x="53853" y="7361"/>
                  </a:cubicBezTo>
                  <a:cubicBezTo>
                    <a:pt x="51846" y="6130"/>
                    <a:pt x="49839" y="5032"/>
                    <a:pt x="47724" y="4122"/>
                  </a:cubicBezTo>
                  <a:cubicBezTo>
                    <a:pt x="45503" y="3239"/>
                    <a:pt x="43361" y="2356"/>
                    <a:pt x="41033" y="1794"/>
                  </a:cubicBezTo>
                  <a:cubicBezTo>
                    <a:pt x="40471" y="1687"/>
                    <a:pt x="39909" y="1446"/>
                    <a:pt x="39346" y="1339"/>
                  </a:cubicBezTo>
                  <a:cubicBezTo>
                    <a:pt x="38811" y="1232"/>
                    <a:pt x="38249" y="1124"/>
                    <a:pt x="37687" y="1017"/>
                  </a:cubicBezTo>
                  <a:cubicBezTo>
                    <a:pt x="36456" y="777"/>
                    <a:pt x="35332" y="562"/>
                    <a:pt x="34234" y="455"/>
                  </a:cubicBezTo>
                  <a:cubicBezTo>
                    <a:pt x="31879" y="107"/>
                    <a:pt x="29550" y="0"/>
                    <a:pt x="27195" y="0"/>
                  </a:cubicBezTo>
                  <a:close/>
                </a:path>
              </a:pathLst>
            </a:custGeom>
            <a:solidFill>
              <a:srgbClr val="4F6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6"/>
            <p:cNvSpPr/>
            <p:nvPr/>
          </p:nvSpPr>
          <p:spPr>
            <a:xfrm>
              <a:off x="1027874" y="1069369"/>
              <a:ext cx="1061064" cy="1854142"/>
            </a:xfrm>
            <a:custGeom>
              <a:avLst/>
              <a:gdLst/>
              <a:ahLst/>
              <a:cxnLst/>
              <a:rect l="l" t="t" r="r" b="b"/>
              <a:pathLst>
                <a:path w="31584" h="55191" extrusionOk="0">
                  <a:moveTo>
                    <a:pt x="16729" y="0"/>
                  </a:moveTo>
                  <a:cubicBezTo>
                    <a:pt x="9930" y="6343"/>
                    <a:pt x="4925" y="14587"/>
                    <a:pt x="2463" y="23634"/>
                  </a:cubicBezTo>
                  <a:cubicBezTo>
                    <a:pt x="0" y="32654"/>
                    <a:pt x="134" y="42263"/>
                    <a:pt x="2811" y="51283"/>
                  </a:cubicBezTo>
                  <a:cubicBezTo>
                    <a:pt x="7147" y="53290"/>
                    <a:pt x="11616" y="54629"/>
                    <a:pt x="15953" y="55191"/>
                  </a:cubicBezTo>
                  <a:cubicBezTo>
                    <a:pt x="18067" y="51283"/>
                    <a:pt x="20637" y="47830"/>
                    <a:pt x="23554" y="45047"/>
                  </a:cubicBezTo>
                  <a:cubicBezTo>
                    <a:pt x="22082" y="40015"/>
                    <a:pt x="21975" y="34447"/>
                    <a:pt x="23420" y="29308"/>
                  </a:cubicBezTo>
                  <a:cubicBezTo>
                    <a:pt x="24758" y="24196"/>
                    <a:pt x="27676" y="19512"/>
                    <a:pt x="31584" y="15819"/>
                  </a:cubicBezTo>
                  <a:cubicBezTo>
                    <a:pt x="27783" y="14480"/>
                    <a:pt x="23554" y="13597"/>
                    <a:pt x="19191" y="13597"/>
                  </a:cubicBezTo>
                  <a:cubicBezTo>
                    <a:pt x="17746" y="9368"/>
                    <a:pt x="16863" y="4791"/>
                    <a:pt x="16729" y="0"/>
                  </a:cubicBezTo>
                  <a:close/>
                </a:path>
              </a:pathLst>
            </a:custGeom>
            <a:solidFill>
              <a:srgbClr val="4F6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6"/>
            <p:cNvSpPr/>
            <p:nvPr/>
          </p:nvSpPr>
          <p:spPr>
            <a:xfrm>
              <a:off x="605249" y="3275943"/>
              <a:ext cx="2142790" cy="726593"/>
            </a:xfrm>
            <a:custGeom>
              <a:avLst/>
              <a:gdLst/>
              <a:ahLst/>
              <a:cxnLst/>
              <a:rect l="l" t="t" r="r" b="b"/>
              <a:pathLst>
                <a:path w="63783" h="21628" extrusionOk="0">
                  <a:moveTo>
                    <a:pt x="0" y="1"/>
                  </a:moveTo>
                  <a:lnTo>
                    <a:pt x="9235" y="10814"/>
                  </a:lnTo>
                  <a:lnTo>
                    <a:pt x="0" y="21628"/>
                  </a:lnTo>
                  <a:lnTo>
                    <a:pt x="54415" y="21628"/>
                  </a:lnTo>
                  <a:lnTo>
                    <a:pt x="63783" y="10814"/>
                  </a:lnTo>
                  <a:lnTo>
                    <a:pt x="54415" y="1"/>
                  </a:lnTo>
                  <a:close/>
                </a:path>
              </a:pathLst>
            </a:custGeom>
            <a:solidFill>
              <a:srgbClr val="03C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737CB436-6FDC-3AE4-CB68-DEAF8E79ACBD}"/>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D5822C4D-0D2B-9068-86AB-A6FA589AAC22}"/>
              </a:ext>
            </a:extLst>
          </p:cNvPr>
          <p:cNvSpPr txBox="1">
            <a:spLocks noGrp="1"/>
          </p:cNvSpPr>
          <p:nvPr>
            <p:ph type="title"/>
          </p:nvPr>
        </p:nvSpPr>
        <p:spPr>
          <a:xfrm>
            <a:off x="470400" y="164647"/>
            <a:ext cx="8203200" cy="481200"/>
          </a:xfrm>
          <a:prstGeom prst="rect">
            <a:avLst/>
          </a:prstGeom>
        </p:spPr>
        <p:txBody>
          <a:bodyPr spcFirstLastPara="1" wrap="square" lIns="91425" tIns="91425" rIns="91425" bIns="91425" anchor="ctr" anchorCtr="0">
            <a:noAutofit/>
          </a:bodyPr>
          <a:lstStyle/>
          <a:p>
            <a:r>
              <a:rPr lang="en"/>
              <a:t>Sprint Backlog</a:t>
            </a:r>
          </a:p>
        </p:txBody>
      </p:sp>
      <p:pic>
        <p:nvPicPr>
          <p:cNvPr id="5" name="Picture 4">
            <a:extLst>
              <a:ext uri="{FF2B5EF4-FFF2-40B4-BE49-F238E27FC236}">
                <a16:creationId xmlns:a16="http://schemas.microsoft.com/office/drawing/2014/main" id="{CA578CA2-FC7F-C092-0EB2-C10C28411D79}"/>
              </a:ext>
            </a:extLst>
          </p:cNvPr>
          <p:cNvPicPr>
            <a:picLocks noChangeAspect="1"/>
          </p:cNvPicPr>
          <p:nvPr/>
        </p:nvPicPr>
        <p:blipFill>
          <a:blip r:embed="rId3"/>
          <a:stretch>
            <a:fillRect/>
          </a:stretch>
        </p:blipFill>
        <p:spPr>
          <a:xfrm>
            <a:off x="2833285" y="645847"/>
            <a:ext cx="3586648" cy="4481865"/>
          </a:xfrm>
          <a:prstGeom prst="rect">
            <a:avLst/>
          </a:prstGeom>
        </p:spPr>
      </p:pic>
    </p:spTree>
    <p:extLst>
      <p:ext uri="{BB962C8B-B14F-4D97-AF65-F5344CB8AC3E}">
        <p14:creationId xmlns:p14="http://schemas.microsoft.com/office/powerpoint/2010/main" val="2392446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Sprint Backlog 1</a:t>
            </a:r>
          </a:p>
        </p:txBody>
      </p:sp>
      <p:pic>
        <p:nvPicPr>
          <p:cNvPr id="2" name="Picture 1" descr="A black rectangular sign with white text&#10;&#10;Description automatically generated">
            <a:extLst>
              <a:ext uri="{FF2B5EF4-FFF2-40B4-BE49-F238E27FC236}">
                <a16:creationId xmlns:a16="http://schemas.microsoft.com/office/drawing/2014/main" id="{7D0C596C-5B50-3770-F6DA-1C5CBE0FF6FE}"/>
              </a:ext>
            </a:extLst>
          </p:cNvPr>
          <p:cNvPicPr>
            <a:picLocks noChangeAspect="1"/>
          </p:cNvPicPr>
          <p:nvPr/>
        </p:nvPicPr>
        <p:blipFill>
          <a:blip r:embed="rId3"/>
          <a:stretch>
            <a:fillRect/>
          </a:stretch>
        </p:blipFill>
        <p:spPr>
          <a:xfrm>
            <a:off x="2982418" y="1321228"/>
            <a:ext cx="3179162" cy="1144173"/>
          </a:xfrm>
          <a:prstGeom prst="rect">
            <a:avLst/>
          </a:prstGeom>
        </p:spPr>
      </p:pic>
      <p:sp>
        <p:nvSpPr>
          <p:cNvPr id="3" name="TextBox 2">
            <a:extLst>
              <a:ext uri="{FF2B5EF4-FFF2-40B4-BE49-F238E27FC236}">
                <a16:creationId xmlns:a16="http://schemas.microsoft.com/office/drawing/2014/main" id="{AD094E72-EA73-2628-AA12-3D6C861F7084}"/>
              </a:ext>
            </a:extLst>
          </p:cNvPr>
          <p:cNvSpPr txBox="1"/>
          <p:nvPr/>
        </p:nvSpPr>
        <p:spPr>
          <a:xfrm>
            <a:off x="3245782" y="782325"/>
            <a:ext cx="26524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rgbClr val="7030A0"/>
                </a:solidFill>
                <a:latin typeface="Fira Sans Extra Condensed Mediu"/>
              </a:rPr>
              <a:t>Sprint Goal</a:t>
            </a:r>
            <a:endParaRPr lang="en-US" sz="1050" dirty="0"/>
          </a:p>
        </p:txBody>
      </p:sp>
      <p:pic>
        <p:nvPicPr>
          <p:cNvPr id="5" name="Picture 4">
            <a:extLst>
              <a:ext uri="{FF2B5EF4-FFF2-40B4-BE49-F238E27FC236}">
                <a16:creationId xmlns:a16="http://schemas.microsoft.com/office/drawing/2014/main" id="{C3EAEEC8-6BA3-E7D0-2B0F-903E2074A3FF}"/>
              </a:ext>
            </a:extLst>
          </p:cNvPr>
          <p:cNvPicPr>
            <a:picLocks noChangeAspect="1"/>
          </p:cNvPicPr>
          <p:nvPr/>
        </p:nvPicPr>
        <p:blipFill>
          <a:blip r:embed="rId4"/>
          <a:stretch>
            <a:fillRect/>
          </a:stretch>
        </p:blipFill>
        <p:spPr>
          <a:xfrm>
            <a:off x="2995693" y="3004304"/>
            <a:ext cx="3179161" cy="1722046"/>
          </a:xfrm>
          <a:prstGeom prst="rect">
            <a:avLst/>
          </a:prstGeom>
        </p:spPr>
      </p:pic>
      <p:sp>
        <p:nvSpPr>
          <p:cNvPr id="6" name="TextBox 5">
            <a:extLst>
              <a:ext uri="{FF2B5EF4-FFF2-40B4-BE49-F238E27FC236}">
                <a16:creationId xmlns:a16="http://schemas.microsoft.com/office/drawing/2014/main" id="{0F1F5FE8-159A-9F44-BC4E-C62DE6AA145D}"/>
              </a:ext>
            </a:extLst>
          </p:cNvPr>
          <p:cNvSpPr txBox="1"/>
          <p:nvPr/>
        </p:nvSpPr>
        <p:spPr>
          <a:xfrm>
            <a:off x="3259057" y="2612145"/>
            <a:ext cx="26524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rgbClr val="FFC000"/>
                </a:solidFill>
                <a:latin typeface="Fira Sans Extra Condensed Mediu"/>
              </a:rPr>
              <a:t>Epic Story</a:t>
            </a:r>
            <a:endParaRPr lang="en-US" sz="1050" dirty="0">
              <a:solidFill>
                <a:srgbClr val="FFC000"/>
              </a:solidFill>
            </a:endParaRPr>
          </a:p>
        </p:txBody>
      </p:sp>
      <p:sp>
        <p:nvSpPr>
          <p:cNvPr id="8" name="TextBox 7">
            <a:extLst>
              <a:ext uri="{FF2B5EF4-FFF2-40B4-BE49-F238E27FC236}">
                <a16:creationId xmlns:a16="http://schemas.microsoft.com/office/drawing/2014/main" id="{4B8D82FB-ECB9-014F-124C-F6201E0CBFA0}"/>
              </a:ext>
            </a:extLst>
          </p:cNvPr>
          <p:cNvSpPr txBox="1"/>
          <p:nvPr/>
        </p:nvSpPr>
        <p:spPr>
          <a:xfrm>
            <a:off x="156961" y="341670"/>
            <a:ext cx="30026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chemeClr val="accent3">
                    <a:lumMod val="75000"/>
                  </a:schemeClr>
                </a:solidFill>
                <a:latin typeface="Fira Sans Extra Condensed Mediu"/>
              </a:rPr>
              <a:t>Scrum Master: Yu Xuan</a:t>
            </a:r>
            <a:endParaRPr lang="en-US" sz="1050" dirty="0">
              <a:solidFill>
                <a:schemeClr val="accent3">
                  <a:lumMod val="75000"/>
                </a:schemeClr>
              </a:solidFill>
            </a:endParaRPr>
          </a:p>
        </p:txBody>
      </p:sp>
    </p:spTree>
    <p:extLst>
      <p:ext uri="{BB962C8B-B14F-4D97-AF65-F5344CB8AC3E}">
        <p14:creationId xmlns:p14="http://schemas.microsoft.com/office/powerpoint/2010/main" val="2462215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Sprint Backlog 1</a:t>
            </a:r>
            <a:r>
              <a:rPr lang="en" dirty="0"/>
              <a:t> </a:t>
            </a:r>
            <a:r>
              <a:rPr lang="en"/>
              <a:t>(</a:t>
            </a:r>
            <a:r>
              <a:rPr lang="en">
                <a:solidFill>
                  <a:srgbClr val="00B050"/>
                </a:solidFill>
              </a:rPr>
              <a:t>User Stories</a:t>
            </a:r>
            <a:r>
              <a:rPr lang="en"/>
              <a:t>)</a:t>
            </a:r>
          </a:p>
        </p:txBody>
      </p:sp>
      <p:cxnSp>
        <p:nvCxnSpPr>
          <p:cNvPr id="4" name="Straight Arrow Connector 3">
            <a:extLst>
              <a:ext uri="{FF2B5EF4-FFF2-40B4-BE49-F238E27FC236}">
                <a16:creationId xmlns:a16="http://schemas.microsoft.com/office/drawing/2014/main" id="{6AC7232E-4FD0-D985-A067-3788A516D352}"/>
              </a:ext>
            </a:extLst>
          </p:cNvPr>
          <p:cNvCxnSpPr>
            <a:cxnSpLocks/>
          </p:cNvCxnSpPr>
          <p:nvPr/>
        </p:nvCxnSpPr>
        <p:spPr>
          <a:xfrm flipH="1">
            <a:off x="2344471" y="1347220"/>
            <a:ext cx="8099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9EBB7F3-3B2B-EE15-ACB5-64663C2084EC}"/>
              </a:ext>
            </a:extLst>
          </p:cNvPr>
          <p:cNvPicPr>
            <a:picLocks noChangeAspect="1"/>
          </p:cNvPicPr>
          <p:nvPr/>
        </p:nvPicPr>
        <p:blipFill rotWithShape="1">
          <a:blip r:embed="rId3"/>
          <a:srcRect b="50149"/>
          <a:stretch/>
        </p:blipFill>
        <p:spPr>
          <a:xfrm>
            <a:off x="334791" y="773427"/>
            <a:ext cx="1822735" cy="1162447"/>
          </a:xfrm>
          <a:prstGeom prst="rect">
            <a:avLst/>
          </a:prstGeom>
        </p:spPr>
      </p:pic>
      <p:cxnSp>
        <p:nvCxnSpPr>
          <p:cNvPr id="10" name="Straight Arrow Connector 9">
            <a:extLst>
              <a:ext uri="{FF2B5EF4-FFF2-40B4-BE49-F238E27FC236}">
                <a16:creationId xmlns:a16="http://schemas.microsoft.com/office/drawing/2014/main" id="{4C1B5BDA-803F-3532-9597-3AEAEFEEEB87}"/>
              </a:ext>
            </a:extLst>
          </p:cNvPr>
          <p:cNvCxnSpPr>
            <a:cxnSpLocks/>
          </p:cNvCxnSpPr>
          <p:nvPr/>
        </p:nvCxnSpPr>
        <p:spPr>
          <a:xfrm flipH="1">
            <a:off x="2327212" y="1706202"/>
            <a:ext cx="815680" cy="424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A4A120-098A-1024-74F3-14F9FF0CBB2C}"/>
              </a:ext>
            </a:extLst>
          </p:cNvPr>
          <p:cNvCxnSpPr>
            <a:cxnSpLocks/>
          </p:cNvCxnSpPr>
          <p:nvPr/>
        </p:nvCxnSpPr>
        <p:spPr>
          <a:xfrm flipH="1">
            <a:off x="3432023" y="1916000"/>
            <a:ext cx="140854" cy="631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D42621C-CFE0-D4D4-EB23-95C29FCF36D6}"/>
              </a:ext>
            </a:extLst>
          </p:cNvPr>
          <p:cNvCxnSpPr>
            <a:cxnSpLocks/>
          </p:cNvCxnSpPr>
          <p:nvPr/>
        </p:nvCxnSpPr>
        <p:spPr>
          <a:xfrm>
            <a:off x="5144579" y="1944772"/>
            <a:ext cx="203028" cy="750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9C1A5E9F-ADDB-99A1-551D-B6915915B917}"/>
              </a:ext>
            </a:extLst>
          </p:cNvPr>
          <p:cNvPicPr>
            <a:picLocks noChangeAspect="1"/>
          </p:cNvPicPr>
          <p:nvPr/>
        </p:nvPicPr>
        <p:blipFill rotWithShape="1">
          <a:blip r:embed="rId4"/>
          <a:srcRect b="47739"/>
          <a:stretch/>
        </p:blipFill>
        <p:spPr>
          <a:xfrm>
            <a:off x="7031672" y="1143832"/>
            <a:ext cx="2049375" cy="1435249"/>
          </a:xfrm>
          <a:prstGeom prst="rect">
            <a:avLst/>
          </a:prstGeom>
        </p:spPr>
      </p:pic>
      <p:cxnSp>
        <p:nvCxnSpPr>
          <p:cNvPr id="30" name="Straight Arrow Connector 29">
            <a:extLst>
              <a:ext uri="{FF2B5EF4-FFF2-40B4-BE49-F238E27FC236}">
                <a16:creationId xmlns:a16="http://schemas.microsoft.com/office/drawing/2014/main" id="{EC50DBC8-4935-05D6-DB78-7EC61537F303}"/>
              </a:ext>
            </a:extLst>
          </p:cNvPr>
          <p:cNvCxnSpPr>
            <a:cxnSpLocks/>
          </p:cNvCxnSpPr>
          <p:nvPr/>
        </p:nvCxnSpPr>
        <p:spPr>
          <a:xfrm>
            <a:off x="5712962" y="1474162"/>
            <a:ext cx="1154016" cy="326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A648F8-B4F4-9884-06E4-BE50EE61BAF1}"/>
              </a:ext>
            </a:extLst>
          </p:cNvPr>
          <p:cNvSpPr txBox="1"/>
          <p:nvPr/>
        </p:nvSpPr>
        <p:spPr>
          <a:xfrm>
            <a:off x="457125" y="328757"/>
            <a:ext cx="1597577" cy="415498"/>
          </a:xfrm>
          <a:prstGeom prst="rect">
            <a:avLst/>
          </a:prstGeom>
          <a:noFill/>
        </p:spPr>
        <p:txBody>
          <a:bodyPr wrap="square" rtlCol="0">
            <a:spAutoFit/>
          </a:bodyPr>
          <a:lstStyle/>
          <a:p>
            <a:pPr algn="ctr"/>
            <a:r>
              <a:rPr lang="en-US" sz="1050" dirty="0"/>
              <a:t>User Story ID 1</a:t>
            </a:r>
          </a:p>
          <a:p>
            <a:pPr algn="ctr"/>
            <a:r>
              <a:rPr lang="en-US" sz="1050" dirty="0"/>
              <a:t>Jun Wei</a:t>
            </a:r>
            <a:endParaRPr lang="en-SG" sz="1050" dirty="0"/>
          </a:p>
        </p:txBody>
      </p:sp>
      <p:sp>
        <p:nvSpPr>
          <p:cNvPr id="11" name="TextBox 10">
            <a:extLst>
              <a:ext uri="{FF2B5EF4-FFF2-40B4-BE49-F238E27FC236}">
                <a16:creationId xmlns:a16="http://schemas.microsoft.com/office/drawing/2014/main" id="{98C7F773-7A5A-F4A1-7733-120B4585A9CD}"/>
              </a:ext>
            </a:extLst>
          </p:cNvPr>
          <p:cNvSpPr txBox="1"/>
          <p:nvPr/>
        </p:nvSpPr>
        <p:spPr>
          <a:xfrm>
            <a:off x="396949" y="3691657"/>
            <a:ext cx="1552815" cy="415498"/>
          </a:xfrm>
          <a:prstGeom prst="rect">
            <a:avLst/>
          </a:prstGeom>
          <a:noFill/>
        </p:spPr>
        <p:txBody>
          <a:bodyPr wrap="square" rtlCol="0">
            <a:spAutoFit/>
          </a:bodyPr>
          <a:lstStyle/>
          <a:p>
            <a:pPr algn="ctr"/>
            <a:r>
              <a:rPr lang="en-US" sz="1050" dirty="0"/>
              <a:t>User Story ID 2</a:t>
            </a:r>
          </a:p>
          <a:p>
            <a:pPr algn="ctr"/>
            <a:r>
              <a:rPr lang="en-US" sz="1050" dirty="0"/>
              <a:t>Yu Xuan </a:t>
            </a:r>
            <a:endParaRPr lang="en-SG" sz="1050" dirty="0"/>
          </a:p>
        </p:txBody>
      </p:sp>
      <p:sp>
        <p:nvSpPr>
          <p:cNvPr id="12" name="TextBox 11">
            <a:extLst>
              <a:ext uri="{FF2B5EF4-FFF2-40B4-BE49-F238E27FC236}">
                <a16:creationId xmlns:a16="http://schemas.microsoft.com/office/drawing/2014/main" id="{7A5CD897-7056-FCCD-7DBD-AF324BF3673C}"/>
              </a:ext>
            </a:extLst>
          </p:cNvPr>
          <p:cNvSpPr txBox="1"/>
          <p:nvPr/>
        </p:nvSpPr>
        <p:spPr>
          <a:xfrm>
            <a:off x="2790575" y="4561724"/>
            <a:ext cx="1781424" cy="415498"/>
          </a:xfrm>
          <a:prstGeom prst="rect">
            <a:avLst/>
          </a:prstGeom>
          <a:noFill/>
        </p:spPr>
        <p:txBody>
          <a:bodyPr wrap="square" rtlCol="0">
            <a:spAutoFit/>
          </a:bodyPr>
          <a:lstStyle/>
          <a:p>
            <a:pPr algn="ctr"/>
            <a:r>
              <a:rPr lang="en-US" sz="1050" dirty="0"/>
              <a:t>User Story ID 3</a:t>
            </a:r>
          </a:p>
          <a:p>
            <a:pPr algn="ctr"/>
            <a:r>
              <a:rPr lang="en-US" sz="1050" dirty="0"/>
              <a:t>Zhi Xin</a:t>
            </a:r>
            <a:endParaRPr lang="en-SG" sz="1050" dirty="0"/>
          </a:p>
        </p:txBody>
      </p:sp>
      <p:sp>
        <p:nvSpPr>
          <p:cNvPr id="14" name="TextBox 13">
            <a:extLst>
              <a:ext uri="{FF2B5EF4-FFF2-40B4-BE49-F238E27FC236}">
                <a16:creationId xmlns:a16="http://schemas.microsoft.com/office/drawing/2014/main" id="{B7F0B0A1-2B7E-08FC-FEF1-5D29BF487133}"/>
              </a:ext>
            </a:extLst>
          </p:cNvPr>
          <p:cNvSpPr txBox="1"/>
          <p:nvPr/>
        </p:nvSpPr>
        <p:spPr>
          <a:xfrm>
            <a:off x="5389727" y="2492570"/>
            <a:ext cx="1477251" cy="415498"/>
          </a:xfrm>
          <a:prstGeom prst="rect">
            <a:avLst/>
          </a:prstGeom>
          <a:noFill/>
        </p:spPr>
        <p:txBody>
          <a:bodyPr wrap="square" rtlCol="0">
            <a:spAutoFit/>
          </a:bodyPr>
          <a:lstStyle/>
          <a:p>
            <a:pPr algn="ctr"/>
            <a:r>
              <a:rPr lang="en-US" sz="1050" dirty="0"/>
              <a:t>User Story ID 4</a:t>
            </a:r>
          </a:p>
          <a:p>
            <a:pPr algn="ctr"/>
            <a:r>
              <a:rPr lang="en-US" sz="1050" dirty="0"/>
              <a:t>Darryl</a:t>
            </a:r>
            <a:endParaRPr lang="en-SG" sz="1050" dirty="0"/>
          </a:p>
        </p:txBody>
      </p:sp>
      <p:sp>
        <p:nvSpPr>
          <p:cNvPr id="16" name="TextBox 15">
            <a:extLst>
              <a:ext uri="{FF2B5EF4-FFF2-40B4-BE49-F238E27FC236}">
                <a16:creationId xmlns:a16="http://schemas.microsoft.com/office/drawing/2014/main" id="{DE2576F7-271A-614E-C250-D2DB6E54428F}"/>
              </a:ext>
            </a:extLst>
          </p:cNvPr>
          <p:cNvSpPr txBox="1"/>
          <p:nvPr/>
        </p:nvSpPr>
        <p:spPr>
          <a:xfrm>
            <a:off x="7326746" y="2632811"/>
            <a:ext cx="1459226" cy="415498"/>
          </a:xfrm>
          <a:prstGeom prst="rect">
            <a:avLst/>
          </a:prstGeom>
          <a:noFill/>
        </p:spPr>
        <p:txBody>
          <a:bodyPr wrap="square" rtlCol="0">
            <a:spAutoFit/>
          </a:bodyPr>
          <a:lstStyle/>
          <a:p>
            <a:pPr algn="ctr"/>
            <a:r>
              <a:rPr lang="en-US" sz="1050" dirty="0"/>
              <a:t>User Story ID 5</a:t>
            </a:r>
          </a:p>
          <a:p>
            <a:pPr algn="ctr"/>
            <a:r>
              <a:rPr lang="en-US" sz="1050" dirty="0"/>
              <a:t>Zhen Ye</a:t>
            </a:r>
            <a:endParaRPr lang="en-SG" sz="1050" dirty="0"/>
          </a:p>
        </p:txBody>
      </p:sp>
      <p:pic>
        <p:nvPicPr>
          <p:cNvPr id="22" name="Picture 21">
            <a:extLst>
              <a:ext uri="{FF2B5EF4-FFF2-40B4-BE49-F238E27FC236}">
                <a16:creationId xmlns:a16="http://schemas.microsoft.com/office/drawing/2014/main" id="{106912D5-7C11-898D-92E7-FEDCB76F2B4D}"/>
              </a:ext>
            </a:extLst>
          </p:cNvPr>
          <p:cNvPicPr>
            <a:picLocks noChangeAspect="1"/>
          </p:cNvPicPr>
          <p:nvPr/>
        </p:nvPicPr>
        <p:blipFill>
          <a:blip r:embed="rId5"/>
          <a:stretch>
            <a:fillRect/>
          </a:stretch>
        </p:blipFill>
        <p:spPr>
          <a:xfrm>
            <a:off x="345979" y="2394950"/>
            <a:ext cx="1852470" cy="1319385"/>
          </a:xfrm>
          <a:prstGeom prst="rect">
            <a:avLst/>
          </a:prstGeom>
        </p:spPr>
      </p:pic>
      <p:pic>
        <p:nvPicPr>
          <p:cNvPr id="24" name="Picture 23">
            <a:extLst>
              <a:ext uri="{FF2B5EF4-FFF2-40B4-BE49-F238E27FC236}">
                <a16:creationId xmlns:a16="http://schemas.microsoft.com/office/drawing/2014/main" id="{10A43F97-382B-4CB1-7E9B-049EC9F4244C}"/>
              </a:ext>
            </a:extLst>
          </p:cNvPr>
          <p:cNvPicPr>
            <a:picLocks noChangeAspect="1"/>
          </p:cNvPicPr>
          <p:nvPr/>
        </p:nvPicPr>
        <p:blipFill>
          <a:blip r:embed="rId6"/>
          <a:stretch>
            <a:fillRect/>
          </a:stretch>
        </p:blipFill>
        <p:spPr>
          <a:xfrm>
            <a:off x="2652276" y="2615770"/>
            <a:ext cx="1841202" cy="1906960"/>
          </a:xfrm>
          <a:prstGeom prst="rect">
            <a:avLst/>
          </a:prstGeom>
        </p:spPr>
      </p:pic>
      <p:pic>
        <p:nvPicPr>
          <p:cNvPr id="32" name="Picture 31">
            <a:extLst>
              <a:ext uri="{FF2B5EF4-FFF2-40B4-BE49-F238E27FC236}">
                <a16:creationId xmlns:a16="http://schemas.microsoft.com/office/drawing/2014/main" id="{AC9D7A4B-723A-97BB-02DB-D5164F71803A}"/>
              </a:ext>
            </a:extLst>
          </p:cNvPr>
          <p:cNvPicPr>
            <a:picLocks noChangeAspect="1"/>
          </p:cNvPicPr>
          <p:nvPr/>
        </p:nvPicPr>
        <p:blipFill>
          <a:blip r:embed="rId7"/>
          <a:stretch>
            <a:fillRect/>
          </a:stretch>
        </p:blipFill>
        <p:spPr>
          <a:xfrm>
            <a:off x="3469537" y="757834"/>
            <a:ext cx="2081474" cy="1127465"/>
          </a:xfrm>
          <a:prstGeom prst="rect">
            <a:avLst/>
          </a:prstGeom>
        </p:spPr>
      </p:pic>
      <p:pic>
        <p:nvPicPr>
          <p:cNvPr id="8" name="Picture 7">
            <a:extLst>
              <a:ext uri="{FF2B5EF4-FFF2-40B4-BE49-F238E27FC236}">
                <a16:creationId xmlns:a16="http://schemas.microsoft.com/office/drawing/2014/main" id="{7A075D86-A203-C7BB-B2B5-FA185AB45540}"/>
              </a:ext>
            </a:extLst>
          </p:cNvPr>
          <p:cNvPicPr>
            <a:picLocks noChangeAspect="1"/>
          </p:cNvPicPr>
          <p:nvPr/>
        </p:nvPicPr>
        <p:blipFill>
          <a:blip r:embed="rId8"/>
          <a:stretch>
            <a:fillRect/>
          </a:stretch>
        </p:blipFill>
        <p:spPr>
          <a:xfrm>
            <a:off x="5323386" y="2865312"/>
            <a:ext cx="1708286" cy="2268712"/>
          </a:xfrm>
          <a:prstGeom prst="rect">
            <a:avLst/>
          </a:prstGeom>
        </p:spPr>
      </p:pic>
    </p:spTree>
    <p:extLst>
      <p:ext uri="{BB962C8B-B14F-4D97-AF65-F5344CB8AC3E}">
        <p14:creationId xmlns:p14="http://schemas.microsoft.com/office/powerpoint/2010/main" val="763269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70400" y="59486"/>
            <a:ext cx="8203200" cy="481200"/>
          </a:xfrm>
          <a:prstGeom prst="rect">
            <a:avLst/>
          </a:prstGeom>
        </p:spPr>
        <p:txBody>
          <a:bodyPr spcFirstLastPara="1" wrap="square" lIns="91425" tIns="91425" rIns="91425" bIns="91425" anchor="ctr" anchorCtr="0">
            <a:noAutofit/>
          </a:bodyPr>
          <a:lstStyle/>
          <a:p>
            <a:r>
              <a:rPr lang="en" dirty="0"/>
              <a:t>Sprint Backlog 1(</a:t>
            </a:r>
            <a:r>
              <a:rPr lang="en" dirty="0">
                <a:solidFill>
                  <a:srgbClr val="00B050"/>
                </a:solidFill>
              </a:rPr>
              <a:t>User Stories</a:t>
            </a:r>
            <a:r>
              <a:rPr lang="en" dirty="0"/>
              <a:t>)</a:t>
            </a:r>
          </a:p>
        </p:txBody>
      </p:sp>
      <p:pic>
        <p:nvPicPr>
          <p:cNvPr id="5" name="Picture 4">
            <a:extLst>
              <a:ext uri="{FF2B5EF4-FFF2-40B4-BE49-F238E27FC236}">
                <a16:creationId xmlns:a16="http://schemas.microsoft.com/office/drawing/2014/main" id="{55D917F0-57FD-F877-3550-37E778BB5777}"/>
              </a:ext>
            </a:extLst>
          </p:cNvPr>
          <p:cNvPicPr>
            <a:picLocks noChangeAspect="1"/>
          </p:cNvPicPr>
          <p:nvPr/>
        </p:nvPicPr>
        <p:blipFill>
          <a:blip r:embed="rId3"/>
          <a:stretch>
            <a:fillRect/>
          </a:stretch>
        </p:blipFill>
        <p:spPr>
          <a:xfrm>
            <a:off x="0" y="710848"/>
            <a:ext cx="2751364" cy="2290421"/>
          </a:xfrm>
          <a:prstGeom prst="rect">
            <a:avLst/>
          </a:prstGeom>
        </p:spPr>
      </p:pic>
      <p:sp>
        <p:nvSpPr>
          <p:cNvPr id="11" name="TextBox 10">
            <a:extLst>
              <a:ext uri="{FF2B5EF4-FFF2-40B4-BE49-F238E27FC236}">
                <a16:creationId xmlns:a16="http://schemas.microsoft.com/office/drawing/2014/main" id="{2AF1997D-5454-E4EF-BAAA-1AA4B7E80A78}"/>
              </a:ext>
            </a:extLst>
          </p:cNvPr>
          <p:cNvSpPr txBox="1"/>
          <p:nvPr/>
        </p:nvSpPr>
        <p:spPr>
          <a:xfrm>
            <a:off x="470400" y="540686"/>
            <a:ext cx="1493010" cy="307777"/>
          </a:xfrm>
          <a:prstGeom prst="rect">
            <a:avLst/>
          </a:prstGeom>
          <a:noFill/>
        </p:spPr>
        <p:txBody>
          <a:bodyPr wrap="square" rtlCol="0">
            <a:spAutoFit/>
          </a:bodyPr>
          <a:lstStyle/>
          <a:p>
            <a:r>
              <a:rPr lang="en-US" dirty="0"/>
              <a:t>User Story ID 1</a:t>
            </a:r>
            <a:endParaRPr lang="en-SG" dirty="0"/>
          </a:p>
        </p:txBody>
      </p:sp>
      <p:sp>
        <p:nvSpPr>
          <p:cNvPr id="12" name="TextBox 11">
            <a:extLst>
              <a:ext uri="{FF2B5EF4-FFF2-40B4-BE49-F238E27FC236}">
                <a16:creationId xmlns:a16="http://schemas.microsoft.com/office/drawing/2014/main" id="{A6DF847B-9FCA-3371-F441-8A8E97232806}"/>
              </a:ext>
            </a:extLst>
          </p:cNvPr>
          <p:cNvSpPr txBox="1"/>
          <p:nvPr/>
        </p:nvSpPr>
        <p:spPr>
          <a:xfrm>
            <a:off x="3454020" y="1378119"/>
            <a:ext cx="1493010" cy="307777"/>
          </a:xfrm>
          <a:prstGeom prst="rect">
            <a:avLst/>
          </a:prstGeom>
          <a:noFill/>
        </p:spPr>
        <p:txBody>
          <a:bodyPr wrap="square" rtlCol="0">
            <a:spAutoFit/>
          </a:bodyPr>
          <a:lstStyle/>
          <a:p>
            <a:r>
              <a:rPr lang="en-US" dirty="0"/>
              <a:t>User Story ID 2</a:t>
            </a:r>
            <a:endParaRPr lang="en-SG" dirty="0"/>
          </a:p>
        </p:txBody>
      </p:sp>
      <p:sp>
        <p:nvSpPr>
          <p:cNvPr id="13" name="TextBox 12">
            <a:extLst>
              <a:ext uri="{FF2B5EF4-FFF2-40B4-BE49-F238E27FC236}">
                <a16:creationId xmlns:a16="http://schemas.microsoft.com/office/drawing/2014/main" id="{E6B5608E-9092-17DB-9497-A4B7D44E9E0B}"/>
              </a:ext>
            </a:extLst>
          </p:cNvPr>
          <p:cNvSpPr txBox="1"/>
          <p:nvPr/>
        </p:nvSpPr>
        <p:spPr>
          <a:xfrm>
            <a:off x="6742622" y="2732527"/>
            <a:ext cx="1493010" cy="307777"/>
          </a:xfrm>
          <a:prstGeom prst="rect">
            <a:avLst/>
          </a:prstGeom>
          <a:noFill/>
        </p:spPr>
        <p:txBody>
          <a:bodyPr wrap="square" rtlCol="0">
            <a:spAutoFit/>
          </a:bodyPr>
          <a:lstStyle/>
          <a:p>
            <a:r>
              <a:rPr lang="en-US" dirty="0"/>
              <a:t>User Story ID 3</a:t>
            </a:r>
            <a:endParaRPr lang="en-SG" dirty="0"/>
          </a:p>
        </p:txBody>
      </p:sp>
      <p:pic>
        <p:nvPicPr>
          <p:cNvPr id="20" name="Picture 19">
            <a:extLst>
              <a:ext uri="{FF2B5EF4-FFF2-40B4-BE49-F238E27FC236}">
                <a16:creationId xmlns:a16="http://schemas.microsoft.com/office/drawing/2014/main" id="{791A46A1-12E2-1380-ADE7-88D82ACEDA5B}"/>
              </a:ext>
            </a:extLst>
          </p:cNvPr>
          <p:cNvPicPr>
            <a:picLocks noChangeAspect="1"/>
          </p:cNvPicPr>
          <p:nvPr/>
        </p:nvPicPr>
        <p:blipFill rotWithShape="1">
          <a:blip r:embed="rId4"/>
          <a:srcRect r="24628"/>
          <a:stretch/>
        </p:blipFill>
        <p:spPr>
          <a:xfrm>
            <a:off x="2751364" y="1856058"/>
            <a:ext cx="2898322" cy="1931058"/>
          </a:xfrm>
          <a:prstGeom prst="rect">
            <a:avLst/>
          </a:prstGeom>
        </p:spPr>
      </p:pic>
      <p:pic>
        <p:nvPicPr>
          <p:cNvPr id="23" name="Picture 22">
            <a:extLst>
              <a:ext uri="{FF2B5EF4-FFF2-40B4-BE49-F238E27FC236}">
                <a16:creationId xmlns:a16="http://schemas.microsoft.com/office/drawing/2014/main" id="{C956926B-0D2B-DB21-1B9A-62497A7E6A39}"/>
              </a:ext>
            </a:extLst>
          </p:cNvPr>
          <p:cNvPicPr>
            <a:picLocks noChangeAspect="1"/>
          </p:cNvPicPr>
          <p:nvPr/>
        </p:nvPicPr>
        <p:blipFill>
          <a:blip r:embed="rId5"/>
          <a:stretch>
            <a:fillRect/>
          </a:stretch>
        </p:blipFill>
        <p:spPr>
          <a:xfrm>
            <a:off x="5462752" y="3074450"/>
            <a:ext cx="3681247" cy="2028037"/>
          </a:xfrm>
          <a:prstGeom prst="rect">
            <a:avLst/>
          </a:prstGeom>
        </p:spPr>
      </p:pic>
    </p:spTree>
    <p:extLst>
      <p:ext uri="{BB962C8B-B14F-4D97-AF65-F5344CB8AC3E}">
        <p14:creationId xmlns:p14="http://schemas.microsoft.com/office/powerpoint/2010/main" val="3118011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70400" y="59486"/>
            <a:ext cx="8203200" cy="481200"/>
          </a:xfrm>
          <a:prstGeom prst="rect">
            <a:avLst/>
          </a:prstGeom>
        </p:spPr>
        <p:txBody>
          <a:bodyPr spcFirstLastPara="1" wrap="square" lIns="91425" tIns="91425" rIns="91425" bIns="91425" anchor="ctr" anchorCtr="0">
            <a:noAutofit/>
          </a:bodyPr>
          <a:lstStyle/>
          <a:p>
            <a:r>
              <a:rPr lang="en" dirty="0"/>
              <a:t>Sprint Backlog 1(</a:t>
            </a:r>
            <a:r>
              <a:rPr lang="en" dirty="0">
                <a:solidFill>
                  <a:srgbClr val="00B050"/>
                </a:solidFill>
              </a:rPr>
              <a:t>User Stories</a:t>
            </a:r>
            <a:r>
              <a:rPr lang="en" dirty="0"/>
              <a:t>)</a:t>
            </a:r>
          </a:p>
        </p:txBody>
      </p:sp>
      <p:sp>
        <p:nvSpPr>
          <p:cNvPr id="11" name="TextBox 10">
            <a:extLst>
              <a:ext uri="{FF2B5EF4-FFF2-40B4-BE49-F238E27FC236}">
                <a16:creationId xmlns:a16="http://schemas.microsoft.com/office/drawing/2014/main" id="{2AF1997D-5454-E4EF-BAAA-1AA4B7E80A78}"/>
              </a:ext>
            </a:extLst>
          </p:cNvPr>
          <p:cNvSpPr txBox="1"/>
          <p:nvPr/>
        </p:nvSpPr>
        <p:spPr>
          <a:xfrm>
            <a:off x="683174" y="526201"/>
            <a:ext cx="1493010" cy="307777"/>
          </a:xfrm>
          <a:prstGeom prst="rect">
            <a:avLst/>
          </a:prstGeom>
          <a:noFill/>
        </p:spPr>
        <p:txBody>
          <a:bodyPr wrap="square" rtlCol="0">
            <a:spAutoFit/>
          </a:bodyPr>
          <a:lstStyle/>
          <a:p>
            <a:r>
              <a:rPr lang="en-US" dirty="0"/>
              <a:t>User Story ID 4</a:t>
            </a:r>
            <a:endParaRPr lang="en-SG" dirty="0"/>
          </a:p>
        </p:txBody>
      </p:sp>
      <p:sp>
        <p:nvSpPr>
          <p:cNvPr id="12" name="TextBox 11">
            <a:extLst>
              <a:ext uri="{FF2B5EF4-FFF2-40B4-BE49-F238E27FC236}">
                <a16:creationId xmlns:a16="http://schemas.microsoft.com/office/drawing/2014/main" id="{A6DF847B-9FCA-3371-F441-8A8E97232806}"/>
              </a:ext>
            </a:extLst>
          </p:cNvPr>
          <p:cNvSpPr txBox="1"/>
          <p:nvPr/>
        </p:nvSpPr>
        <p:spPr>
          <a:xfrm>
            <a:off x="4017355" y="2212659"/>
            <a:ext cx="1493010" cy="307777"/>
          </a:xfrm>
          <a:prstGeom prst="rect">
            <a:avLst/>
          </a:prstGeom>
          <a:noFill/>
        </p:spPr>
        <p:txBody>
          <a:bodyPr wrap="square" rtlCol="0">
            <a:spAutoFit/>
          </a:bodyPr>
          <a:lstStyle/>
          <a:p>
            <a:r>
              <a:rPr lang="en-US" dirty="0"/>
              <a:t>User Story ID 5</a:t>
            </a:r>
            <a:endParaRPr lang="en-SG" dirty="0"/>
          </a:p>
        </p:txBody>
      </p:sp>
      <p:pic>
        <p:nvPicPr>
          <p:cNvPr id="3" name="Picture 2">
            <a:extLst>
              <a:ext uri="{FF2B5EF4-FFF2-40B4-BE49-F238E27FC236}">
                <a16:creationId xmlns:a16="http://schemas.microsoft.com/office/drawing/2014/main" id="{420DEF9A-9771-E5FA-315E-DE5D7802E029}"/>
              </a:ext>
            </a:extLst>
          </p:cNvPr>
          <p:cNvPicPr>
            <a:picLocks noChangeAspect="1"/>
          </p:cNvPicPr>
          <p:nvPr/>
        </p:nvPicPr>
        <p:blipFill>
          <a:blip r:embed="rId3"/>
          <a:stretch>
            <a:fillRect/>
          </a:stretch>
        </p:blipFill>
        <p:spPr>
          <a:xfrm>
            <a:off x="0" y="848463"/>
            <a:ext cx="4572000" cy="1210308"/>
          </a:xfrm>
          <a:prstGeom prst="rect">
            <a:avLst/>
          </a:prstGeom>
        </p:spPr>
      </p:pic>
      <p:pic>
        <p:nvPicPr>
          <p:cNvPr id="6" name="Picture 5">
            <a:extLst>
              <a:ext uri="{FF2B5EF4-FFF2-40B4-BE49-F238E27FC236}">
                <a16:creationId xmlns:a16="http://schemas.microsoft.com/office/drawing/2014/main" id="{EB923C8D-C411-AB36-16E0-80B9F1A0234B}"/>
              </a:ext>
            </a:extLst>
          </p:cNvPr>
          <p:cNvPicPr>
            <a:picLocks noChangeAspect="1"/>
          </p:cNvPicPr>
          <p:nvPr/>
        </p:nvPicPr>
        <p:blipFill>
          <a:blip r:embed="rId4"/>
          <a:stretch>
            <a:fillRect/>
          </a:stretch>
        </p:blipFill>
        <p:spPr>
          <a:xfrm rot="10800000" flipH="1" flipV="1">
            <a:off x="1429679" y="2520436"/>
            <a:ext cx="6284642" cy="881515"/>
          </a:xfrm>
          <a:prstGeom prst="rect">
            <a:avLst/>
          </a:prstGeom>
        </p:spPr>
      </p:pic>
      <p:pic>
        <p:nvPicPr>
          <p:cNvPr id="9" name="Picture 8">
            <a:extLst>
              <a:ext uri="{FF2B5EF4-FFF2-40B4-BE49-F238E27FC236}">
                <a16:creationId xmlns:a16="http://schemas.microsoft.com/office/drawing/2014/main" id="{AC27D01F-62BA-C551-2E1B-5C66D5B85DC4}"/>
              </a:ext>
            </a:extLst>
          </p:cNvPr>
          <p:cNvPicPr>
            <a:picLocks noChangeAspect="1"/>
          </p:cNvPicPr>
          <p:nvPr/>
        </p:nvPicPr>
        <p:blipFill>
          <a:blip r:embed="rId5"/>
          <a:stretch>
            <a:fillRect/>
          </a:stretch>
        </p:blipFill>
        <p:spPr>
          <a:xfrm>
            <a:off x="2874292" y="3314184"/>
            <a:ext cx="3779135" cy="1756450"/>
          </a:xfrm>
          <a:prstGeom prst="rect">
            <a:avLst/>
          </a:prstGeom>
        </p:spPr>
      </p:pic>
    </p:spTree>
    <p:extLst>
      <p:ext uri="{BB962C8B-B14F-4D97-AF65-F5344CB8AC3E}">
        <p14:creationId xmlns:p14="http://schemas.microsoft.com/office/powerpoint/2010/main" val="3689537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40AB-342F-71EC-D520-82625FFFADB1}"/>
              </a:ext>
            </a:extLst>
          </p:cNvPr>
          <p:cNvSpPr>
            <a:spLocks noGrp="1"/>
          </p:cNvSpPr>
          <p:nvPr>
            <p:ph type="title"/>
          </p:nvPr>
        </p:nvSpPr>
        <p:spPr>
          <a:xfrm>
            <a:off x="470399" y="50986"/>
            <a:ext cx="8203200" cy="481200"/>
          </a:xfrm>
        </p:spPr>
        <p:txBody>
          <a:bodyPr/>
          <a:lstStyle/>
          <a:p>
            <a:r>
              <a:rPr lang="en-MY" dirty="0"/>
              <a:t>1</a:t>
            </a:r>
            <a:r>
              <a:rPr lang="en-MY" baseline="30000" dirty="0"/>
              <a:t>st</a:t>
            </a:r>
            <a:r>
              <a:rPr lang="en-MY" dirty="0"/>
              <a:t> Sprint Retrospective</a:t>
            </a:r>
          </a:p>
        </p:txBody>
      </p:sp>
      <p:pic>
        <p:nvPicPr>
          <p:cNvPr id="4" name="Picture 3" descr="A screenshot of a computer screen&#10;&#10;Description automatically generated">
            <a:extLst>
              <a:ext uri="{FF2B5EF4-FFF2-40B4-BE49-F238E27FC236}">
                <a16:creationId xmlns:a16="http://schemas.microsoft.com/office/drawing/2014/main" id="{99F159A2-D603-A763-E9AD-9614D9D37B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470" y="532186"/>
            <a:ext cx="4065059" cy="4548554"/>
          </a:xfrm>
          <a:prstGeom prst="rect">
            <a:avLst/>
          </a:prstGeom>
        </p:spPr>
      </p:pic>
    </p:spTree>
    <p:extLst>
      <p:ext uri="{BB962C8B-B14F-4D97-AF65-F5344CB8AC3E}">
        <p14:creationId xmlns:p14="http://schemas.microsoft.com/office/powerpoint/2010/main" val="482097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9EC29-6F1D-5566-9840-984BFFA53B3E}"/>
              </a:ext>
            </a:extLst>
          </p:cNvPr>
          <p:cNvSpPr>
            <a:spLocks noGrp="1"/>
          </p:cNvSpPr>
          <p:nvPr>
            <p:ph type="title"/>
          </p:nvPr>
        </p:nvSpPr>
        <p:spPr>
          <a:xfrm>
            <a:off x="561204" y="189718"/>
            <a:ext cx="8203200" cy="481200"/>
          </a:xfrm>
        </p:spPr>
        <p:txBody>
          <a:bodyPr/>
          <a:lstStyle/>
          <a:p>
            <a:r>
              <a:rPr lang="en-MY" dirty="0"/>
              <a:t>ELT Pipeline</a:t>
            </a:r>
          </a:p>
        </p:txBody>
      </p:sp>
      <p:pic>
        <p:nvPicPr>
          <p:cNvPr id="4" name="Graphic 3" descr="Database outline">
            <a:extLst>
              <a:ext uri="{FF2B5EF4-FFF2-40B4-BE49-F238E27FC236}">
                <a16:creationId xmlns:a16="http://schemas.microsoft.com/office/drawing/2014/main" id="{D0FFFF11-F89A-00E3-DCEC-ACFC5824D9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375" y="2133600"/>
            <a:ext cx="914400" cy="914400"/>
          </a:xfrm>
          <a:prstGeom prst="rect">
            <a:avLst/>
          </a:prstGeom>
        </p:spPr>
      </p:pic>
      <p:sp>
        <p:nvSpPr>
          <p:cNvPr id="6" name="TextBox 5">
            <a:extLst>
              <a:ext uri="{FF2B5EF4-FFF2-40B4-BE49-F238E27FC236}">
                <a16:creationId xmlns:a16="http://schemas.microsoft.com/office/drawing/2014/main" id="{C2AB2EED-FC2A-E9E3-D3A8-966FCE7F079C}"/>
              </a:ext>
            </a:extLst>
          </p:cNvPr>
          <p:cNvSpPr txBox="1"/>
          <p:nvPr/>
        </p:nvSpPr>
        <p:spPr>
          <a:xfrm>
            <a:off x="167640" y="3028950"/>
            <a:ext cx="2263140" cy="307777"/>
          </a:xfrm>
          <a:prstGeom prst="rect">
            <a:avLst/>
          </a:prstGeom>
          <a:noFill/>
        </p:spPr>
        <p:txBody>
          <a:bodyPr wrap="square" rtlCol="0">
            <a:spAutoFit/>
          </a:bodyPr>
          <a:lstStyle/>
          <a:p>
            <a:r>
              <a:rPr lang="en-MY" dirty="0"/>
              <a:t>Extract data from GitHub</a:t>
            </a:r>
          </a:p>
        </p:txBody>
      </p:sp>
      <p:pic>
        <p:nvPicPr>
          <p:cNvPr id="10" name="Picture 9" descr="A black circle with a white cat head&#10;&#10;Description automatically generated">
            <a:extLst>
              <a:ext uri="{FF2B5EF4-FFF2-40B4-BE49-F238E27FC236}">
                <a16:creationId xmlns:a16="http://schemas.microsoft.com/office/drawing/2014/main" id="{50C4D83F-58D5-7803-8AA8-0A3177FA83B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453536" y="3303170"/>
            <a:ext cx="1435002" cy="829112"/>
          </a:xfrm>
          <a:prstGeom prst="rect">
            <a:avLst/>
          </a:prstGeom>
        </p:spPr>
      </p:pic>
      <p:cxnSp>
        <p:nvCxnSpPr>
          <p:cNvPr id="12" name="Straight Arrow Connector 11">
            <a:extLst>
              <a:ext uri="{FF2B5EF4-FFF2-40B4-BE49-F238E27FC236}">
                <a16:creationId xmlns:a16="http://schemas.microsoft.com/office/drawing/2014/main" id="{04993ACD-C6B6-DA83-F0CC-31927B1EB2BA}"/>
              </a:ext>
            </a:extLst>
          </p:cNvPr>
          <p:cNvCxnSpPr/>
          <p:nvPr/>
        </p:nvCxnSpPr>
        <p:spPr>
          <a:xfrm>
            <a:off x="1998882" y="2647950"/>
            <a:ext cx="6934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7D8D08B-90FF-FD94-ED6D-F8EFC3C1781A}"/>
              </a:ext>
            </a:extLst>
          </p:cNvPr>
          <p:cNvSpPr txBox="1"/>
          <p:nvPr/>
        </p:nvSpPr>
        <p:spPr>
          <a:xfrm>
            <a:off x="2495654" y="3677198"/>
            <a:ext cx="2263140" cy="523220"/>
          </a:xfrm>
          <a:prstGeom prst="rect">
            <a:avLst/>
          </a:prstGeom>
          <a:noFill/>
        </p:spPr>
        <p:txBody>
          <a:bodyPr wrap="square" rtlCol="0">
            <a:spAutoFit/>
          </a:bodyPr>
          <a:lstStyle/>
          <a:p>
            <a:pPr algn="ctr"/>
            <a:r>
              <a:rPr lang="en-MY" dirty="0"/>
              <a:t>Load it into </a:t>
            </a:r>
            <a:r>
              <a:rPr lang="en-MY" dirty="0" err="1"/>
              <a:t>Jupyter</a:t>
            </a:r>
            <a:r>
              <a:rPr lang="en-MY" dirty="0"/>
              <a:t> (Python)</a:t>
            </a:r>
          </a:p>
        </p:txBody>
      </p:sp>
      <p:cxnSp>
        <p:nvCxnSpPr>
          <p:cNvPr id="16" name="Straight Arrow Connector 15">
            <a:extLst>
              <a:ext uri="{FF2B5EF4-FFF2-40B4-BE49-F238E27FC236}">
                <a16:creationId xmlns:a16="http://schemas.microsoft.com/office/drawing/2014/main" id="{B642B5BE-F6B1-96CB-3BD6-BDC8797AD4D8}"/>
              </a:ext>
            </a:extLst>
          </p:cNvPr>
          <p:cNvCxnSpPr/>
          <p:nvPr/>
        </p:nvCxnSpPr>
        <p:spPr>
          <a:xfrm>
            <a:off x="4339591" y="2647950"/>
            <a:ext cx="6934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8" name="Picture 17" descr="A blue snowflake on a transparent background&#10;&#10;Description automatically generated">
            <a:extLst>
              <a:ext uri="{FF2B5EF4-FFF2-40B4-BE49-F238E27FC236}">
                <a16:creationId xmlns:a16="http://schemas.microsoft.com/office/drawing/2014/main" id="{63E143D5-B4CB-BB88-8E7A-3BDC9D80318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flipH="1">
            <a:off x="4555496" y="974101"/>
            <a:ext cx="261610" cy="261610"/>
          </a:xfrm>
          <a:prstGeom prst="rect">
            <a:avLst/>
          </a:prstGeom>
        </p:spPr>
      </p:pic>
      <p:pic>
        <p:nvPicPr>
          <p:cNvPr id="20" name="Graphic 19" descr="Mop and bucket outline">
            <a:extLst>
              <a:ext uri="{FF2B5EF4-FFF2-40B4-BE49-F238E27FC236}">
                <a16:creationId xmlns:a16="http://schemas.microsoft.com/office/drawing/2014/main" id="{8DFE72C2-2C8B-84A5-1E2A-3C9EF165D6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36515" y="2110740"/>
            <a:ext cx="914400" cy="914400"/>
          </a:xfrm>
          <a:prstGeom prst="rect">
            <a:avLst/>
          </a:prstGeom>
        </p:spPr>
      </p:pic>
      <p:sp>
        <p:nvSpPr>
          <p:cNvPr id="21" name="TextBox 20">
            <a:extLst>
              <a:ext uri="{FF2B5EF4-FFF2-40B4-BE49-F238E27FC236}">
                <a16:creationId xmlns:a16="http://schemas.microsoft.com/office/drawing/2014/main" id="{10CE9D35-3C72-4766-FAC4-AF4A75A1166C}"/>
              </a:ext>
            </a:extLst>
          </p:cNvPr>
          <p:cNvSpPr txBox="1"/>
          <p:nvPr/>
        </p:nvSpPr>
        <p:spPr>
          <a:xfrm>
            <a:off x="4691428" y="3017044"/>
            <a:ext cx="2859942" cy="738664"/>
          </a:xfrm>
          <a:prstGeom prst="rect">
            <a:avLst/>
          </a:prstGeom>
          <a:noFill/>
        </p:spPr>
        <p:txBody>
          <a:bodyPr wrap="square" rtlCol="0">
            <a:spAutoFit/>
          </a:bodyPr>
          <a:lstStyle/>
          <a:p>
            <a:pPr algn="ctr"/>
            <a:r>
              <a:rPr lang="en-MY" dirty="0"/>
              <a:t>Connect Snowflake to Jupyter</a:t>
            </a:r>
          </a:p>
          <a:p>
            <a:pPr algn="ctr"/>
            <a:r>
              <a:rPr lang="en-MY" dirty="0"/>
              <a:t>&amp;</a:t>
            </a:r>
          </a:p>
          <a:p>
            <a:pPr algn="ctr"/>
            <a:r>
              <a:rPr lang="en-MY" dirty="0"/>
              <a:t>Clean </a:t>
            </a:r>
          </a:p>
        </p:txBody>
      </p:sp>
      <p:pic>
        <p:nvPicPr>
          <p:cNvPr id="23" name="Graphic 22" descr="Warehouse outline">
            <a:extLst>
              <a:ext uri="{FF2B5EF4-FFF2-40B4-BE49-F238E27FC236}">
                <a16:creationId xmlns:a16="http://schemas.microsoft.com/office/drawing/2014/main" id="{B935F0A7-8A15-BDC5-8CD7-5F245AFEC2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61789" y="855982"/>
            <a:ext cx="1002030" cy="1002030"/>
          </a:xfrm>
          <a:prstGeom prst="rect">
            <a:avLst/>
          </a:prstGeom>
        </p:spPr>
      </p:pic>
      <p:sp>
        <p:nvSpPr>
          <p:cNvPr id="24" name="TextBox 23">
            <a:extLst>
              <a:ext uri="{FF2B5EF4-FFF2-40B4-BE49-F238E27FC236}">
                <a16:creationId xmlns:a16="http://schemas.microsoft.com/office/drawing/2014/main" id="{1D920D92-04D1-83CA-218E-83E181FDCA18}"/>
              </a:ext>
            </a:extLst>
          </p:cNvPr>
          <p:cNvSpPr txBox="1"/>
          <p:nvPr/>
        </p:nvSpPr>
        <p:spPr>
          <a:xfrm>
            <a:off x="4223332" y="723913"/>
            <a:ext cx="1313183" cy="261610"/>
          </a:xfrm>
          <a:prstGeom prst="rect">
            <a:avLst/>
          </a:prstGeom>
          <a:noFill/>
        </p:spPr>
        <p:txBody>
          <a:bodyPr wrap="square" rtlCol="0">
            <a:spAutoFit/>
          </a:bodyPr>
          <a:lstStyle/>
          <a:p>
            <a:r>
              <a:rPr lang="en-MY" sz="1100" dirty="0"/>
              <a:t>Warehouse</a:t>
            </a:r>
          </a:p>
        </p:txBody>
      </p:sp>
      <p:cxnSp>
        <p:nvCxnSpPr>
          <p:cNvPr id="31" name="Straight Connector 30">
            <a:extLst>
              <a:ext uri="{FF2B5EF4-FFF2-40B4-BE49-F238E27FC236}">
                <a16:creationId xmlns:a16="http://schemas.microsoft.com/office/drawing/2014/main" id="{0C4EBFF8-CE1C-8668-97B2-903F9130C240}"/>
              </a:ext>
            </a:extLst>
          </p:cNvPr>
          <p:cNvCxnSpPr/>
          <p:nvPr/>
        </p:nvCxnSpPr>
        <p:spPr>
          <a:xfrm flipV="1">
            <a:off x="5859780" y="1524000"/>
            <a:ext cx="0" cy="95250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A65A457-890B-AA80-E1C3-3EB8FBEBE3D6}"/>
              </a:ext>
            </a:extLst>
          </p:cNvPr>
          <p:cNvCxnSpPr>
            <a:cxnSpLocks/>
          </p:cNvCxnSpPr>
          <p:nvPr/>
        </p:nvCxnSpPr>
        <p:spPr>
          <a:xfrm flipH="1">
            <a:off x="5163819" y="1527810"/>
            <a:ext cx="7015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F012DC11-5E78-C5C0-A35F-2EC07D3E949F}"/>
              </a:ext>
            </a:extLst>
          </p:cNvPr>
          <p:cNvCxnSpPr>
            <a:cxnSpLocks/>
          </p:cNvCxnSpPr>
          <p:nvPr/>
        </p:nvCxnSpPr>
        <p:spPr>
          <a:xfrm>
            <a:off x="5191521" y="1353824"/>
            <a:ext cx="2199879" cy="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9" name="Picture 38" descr="A white and orange logo&#10;&#10;Description automatically generated">
            <a:extLst>
              <a:ext uri="{FF2B5EF4-FFF2-40B4-BE49-F238E27FC236}">
                <a16:creationId xmlns:a16="http://schemas.microsoft.com/office/drawing/2014/main" id="{041296D9-6C96-1851-1BA8-52E4AAC3E2D7}"/>
              </a:ext>
            </a:extLst>
          </p:cNvPr>
          <p:cNvPicPr>
            <a:picLocks noChangeAspect="1"/>
          </p:cNvPicPr>
          <p:nvPr/>
        </p:nvPicPr>
        <p:blipFill rotWithShape="1">
          <a:blip r:embed="rId13"/>
          <a:srcRect r="60830"/>
          <a:stretch/>
        </p:blipFill>
        <p:spPr>
          <a:xfrm>
            <a:off x="7530513" y="1090448"/>
            <a:ext cx="542825" cy="502355"/>
          </a:xfrm>
          <a:prstGeom prst="rect">
            <a:avLst/>
          </a:prstGeom>
        </p:spPr>
      </p:pic>
      <p:sp>
        <p:nvSpPr>
          <p:cNvPr id="41" name="TextBox 40">
            <a:extLst>
              <a:ext uri="{FF2B5EF4-FFF2-40B4-BE49-F238E27FC236}">
                <a16:creationId xmlns:a16="http://schemas.microsoft.com/office/drawing/2014/main" id="{B0C760F2-DAAE-326B-273B-DBA5E268E43C}"/>
              </a:ext>
            </a:extLst>
          </p:cNvPr>
          <p:cNvSpPr txBox="1"/>
          <p:nvPr/>
        </p:nvSpPr>
        <p:spPr>
          <a:xfrm>
            <a:off x="5108413" y="1005308"/>
            <a:ext cx="2025971" cy="307777"/>
          </a:xfrm>
          <a:prstGeom prst="rect">
            <a:avLst/>
          </a:prstGeom>
          <a:noFill/>
        </p:spPr>
        <p:txBody>
          <a:bodyPr wrap="square" rtlCol="0">
            <a:spAutoFit/>
          </a:bodyPr>
          <a:lstStyle/>
          <a:p>
            <a:pPr algn="ctr"/>
            <a:r>
              <a:rPr lang="en-MY" dirty="0"/>
              <a:t>Transform</a:t>
            </a:r>
          </a:p>
        </p:txBody>
      </p:sp>
      <p:pic>
        <p:nvPicPr>
          <p:cNvPr id="43" name="Picture 42" descr="A logo with black text&#10;&#10;Description automatically generated">
            <a:extLst>
              <a:ext uri="{FF2B5EF4-FFF2-40B4-BE49-F238E27FC236}">
                <a16:creationId xmlns:a16="http://schemas.microsoft.com/office/drawing/2014/main" id="{B128D141-951D-4BEA-0237-759299A92096}"/>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foregroundMark x1="48611" y1="18346" x2="49167" y2="18346"/>
                        <a14:foregroundMark x1="31944" y1="45478" x2="31944" y2="45478"/>
                        <a14:foregroundMark x1="31944" y1="47287" x2="31944" y2="47287"/>
                        <a14:foregroundMark x1="31944" y1="48579" x2="31944" y2="48579"/>
                        <a14:foregroundMark x1="31944" y1="49096" x2="31944" y2="49096"/>
                        <a14:foregroundMark x1="35139" y1="45478" x2="35139" y2="45478"/>
                        <a14:foregroundMark x1="39167" y1="47028" x2="39167" y2="47028"/>
                        <a14:foregroundMark x1="42639" y1="47545" x2="42639" y2="47545"/>
                        <a14:foregroundMark x1="50417" y1="47287" x2="50417" y2="47287"/>
                        <a14:foregroundMark x1="53056" y1="47545" x2="53056" y2="47545"/>
                        <a14:foregroundMark x1="57500" y1="42894" x2="57500" y2="42894"/>
                        <a14:foregroundMark x1="61250" y1="48062" x2="61250" y2="48062"/>
                        <a14:foregroundMark x1="63333" y1="48062" x2="63333" y2="48062"/>
                        <a14:foregroundMark x1="68056" y1="45220" x2="68056" y2="45220"/>
                      </a14:backgroundRemoval>
                    </a14:imgEffect>
                  </a14:imgLayer>
                </a14:imgProps>
              </a:ext>
            </a:extLst>
          </a:blip>
          <a:stretch>
            <a:fillRect/>
          </a:stretch>
        </p:blipFill>
        <p:spPr>
          <a:xfrm>
            <a:off x="2792649" y="2797881"/>
            <a:ext cx="1647027" cy="885277"/>
          </a:xfrm>
          <a:prstGeom prst="rect">
            <a:avLst/>
          </a:prstGeom>
        </p:spPr>
      </p:pic>
      <p:cxnSp>
        <p:nvCxnSpPr>
          <p:cNvPr id="45" name="Straight Arrow Connector 44">
            <a:extLst>
              <a:ext uri="{FF2B5EF4-FFF2-40B4-BE49-F238E27FC236}">
                <a16:creationId xmlns:a16="http://schemas.microsoft.com/office/drawing/2014/main" id="{D66C5293-E652-C914-805C-24699DA0C411}"/>
              </a:ext>
            </a:extLst>
          </p:cNvPr>
          <p:cNvCxnSpPr>
            <a:cxnSpLocks/>
          </p:cNvCxnSpPr>
          <p:nvPr/>
        </p:nvCxnSpPr>
        <p:spPr>
          <a:xfrm>
            <a:off x="7787541" y="1619743"/>
            <a:ext cx="12474" cy="1294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70311D6-01FF-E303-27B9-5184A2C9A22F}"/>
              </a:ext>
            </a:extLst>
          </p:cNvPr>
          <p:cNvSpPr txBox="1"/>
          <p:nvPr/>
        </p:nvSpPr>
        <p:spPr>
          <a:xfrm>
            <a:off x="7457649" y="1112224"/>
            <a:ext cx="2025971" cy="307777"/>
          </a:xfrm>
          <a:prstGeom prst="rect">
            <a:avLst/>
          </a:prstGeom>
          <a:noFill/>
        </p:spPr>
        <p:txBody>
          <a:bodyPr wrap="square" rtlCol="0">
            <a:spAutoFit/>
          </a:bodyPr>
          <a:lstStyle/>
          <a:p>
            <a:pPr algn="ctr"/>
            <a:r>
              <a:rPr lang="en-MY" dirty="0"/>
              <a:t>DBT </a:t>
            </a:r>
          </a:p>
          <a:p>
            <a:pPr algn="ctr"/>
            <a:r>
              <a:rPr lang="en-MY" dirty="0"/>
              <a:t>Cloud</a:t>
            </a:r>
          </a:p>
        </p:txBody>
      </p:sp>
      <p:pic>
        <p:nvPicPr>
          <p:cNvPr id="5" name="Picture 4" descr="A black circle with a white cat head&#10;&#10;Description automatically generated">
            <a:extLst>
              <a:ext uri="{FF2B5EF4-FFF2-40B4-BE49-F238E27FC236}">
                <a16:creationId xmlns:a16="http://schemas.microsoft.com/office/drawing/2014/main" id="{F44DF8F9-3735-0149-7D2C-FEF4695B280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7089299" y="2928184"/>
            <a:ext cx="1435002" cy="829112"/>
          </a:xfrm>
          <a:prstGeom prst="rect">
            <a:avLst/>
          </a:prstGeom>
        </p:spPr>
      </p:pic>
      <p:sp>
        <p:nvSpPr>
          <p:cNvPr id="7" name="TextBox 6">
            <a:extLst>
              <a:ext uri="{FF2B5EF4-FFF2-40B4-BE49-F238E27FC236}">
                <a16:creationId xmlns:a16="http://schemas.microsoft.com/office/drawing/2014/main" id="{BB53E6FC-58FD-2A53-2953-382478A0F581}"/>
              </a:ext>
            </a:extLst>
          </p:cNvPr>
          <p:cNvSpPr txBox="1"/>
          <p:nvPr/>
        </p:nvSpPr>
        <p:spPr>
          <a:xfrm>
            <a:off x="8073338" y="2186028"/>
            <a:ext cx="901927" cy="307777"/>
          </a:xfrm>
          <a:prstGeom prst="rect">
            <a:avLst/>
          </a:prstGeom>
          <a:noFill/>
        </p:spPr>
        <p:txBody>
          <a:bodyPr wrap="square" rtlCol="0">
            <a:spAutoFit/>
          </a:bodyPr>
          <a:lstStyle/>
          <a:p>
            <a:pPr algn="ctr"/>
            <a:r>
              <a:rPr lang="en-MY" dirty="0"/>
              <a:t>Push</a:t>
            </a:r>
          </a:p>
        </p:txBody>
      </p:sp>
      <p:sp>
        <p:nvSpPr>
          <p:cNvPr id="8" name="TextBox 7">
            <a:extLst>
              <a:ext uri="{FF2B5EF4-FFF2-40B4-BE49-F238E27FC236}">
                <a16:creationId xmlns:a16="http://schemas.microsoft.com/office/drawing/2014/main" id="{EA7CBB04-ADB4-51DA-88CD-5AD3F581E82D}"/>
              </a:ext>
            </a:extLst>
          </p:cNvPr>
          <p:cNvSpPr txBox="1"/>
          <p:nvPr/>
        </p:nvSpPr>
        <p:spPr>
          <a:xfrm>
            <a:off x="2868005" y="1388268"/>
            <a:ext cx="1405295" cy="307777"/>
          </a:xfrm>
          <a:prstGeom prst="rect">
            <a:avLst/>
          </a:prstGeom>
          <a:noFill/>
        </p:spPr>
        <p:txBody>
          <a:bodyPr wrap="square" rtlCol="0">
            <a:spAutoFit/>
          </a:bodyPr>
          <a:lstStyle/>
          <a:p>
            <a:pPr algn="ctr"/>
            <a:r>
              <a:rPr lang="en-SG" dirty="0" err="1"/>
              <a:t>SnowSQL</a:t>
            </a:r>
            <a:endParaRPr lang="en-SG" dirty="0"/>
          </a:p>
        </p:txBody>
      </p:sp>
      <p:sp>
        <p:nvSpPr>
          <p:cNvPr id="13" name="TextBox 12">
            <a:extLst>
              <a:ext uri="{FF2B5EF4-FFF2-40B4-BE49-F238E27FC236}">
                <a16:creationId xmlns:a16="http://schemas.microsoft.com/office/drawing/2014/main" id="{73ECD3D0-5BB9-0996-887E-009A558C7B81}"/>
              </a:ext>
            </a:extLst>
          </p:cNvPr>
          <p:cNvSpPr txBox="1"/>
          <p:nvPr/>
        </p:nvSpPr>
        <p:spPr>
          <a:xfrm>
            <a:off x="3344657" y="2458769"/>
            <a:ext cx="903781" cy="307777"/>
          </a:xfrm>
          <a:prstGeom prst="rect">
            <a:avLst/>
          </a:prstGeom>
          <a:noFill/>
        </p:spPr>
        <p:txBody>
          <a:bodyPr wrap="square" rtlCol="0">
            <a:spAutoFit/>
          </a:bodyPr>
          <a:lstStyle/>
          <a:p>
            <a:r>
              <a:rPr lang="en-SG" dirty="0"/>
              <a:t>OR</a:t>
            </a:r>
            <a:endParaRPr lang="en-SG"/>
          </a:p>
        </p:txBody>
      </p:sp>
      <p:pic>
        <p:nvPicPr>
          <p:cNvPr id="4098" name="Picture 2" descr="Snowflake | Gong Collective">
            <a:extLst>
              <a:ext uri="{FF2B5EF4-FFF2-40B4-BE49-F238E27FC236}">
                <a16:creationId xmlns:a16="http://schemas.microsoft.com/office/drawing/2014/main" id="{DE99C106-617C-9115-D654-4BBA4736ACA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05137" y="1786558"/>
            <a:ext cx="531030" cy="528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168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DB890EC6-9F5D-0028-32BF-3BEB42BEC8CF}"/>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383CF92-A814-2C8A-60B1-3DABD2D4085A}"/>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Sprint Backlog 2</a:t>
            </a:r>
          </a:p>
        </p:txBody>
      </p:sp>
      <p:pic>
        <p:nvPicPr>
          <p:cNvPr id="2" name="Picture 1" descr="A close up of a black background&#10;&#10;Description automatically generated">
            <a:extLst>
              <a:ext uri="{FF2B5EF4-FFF2-40B4-BE49-F238E27FC236}">
                <a16:creationId xmlns:a16="http://schemas.microsoft.com/office/drawing/2014/main" id="{FCA6AD82-582A-5FA7-ED01-3710D5CA1AC0}"/>
              </a:ext>
            </a:extLst>
          </p:cNvPr>
          <p:cNvPicPr>
            <a:picLocks noChangeAspect="1"/>
          </p:cNvPicPr>
          <p:nvPr/>
        </p:nvPicPr>
        <p:blipFill>
          <a:blip r:embed="rId3"/>
          <a:stretch>
            <a:fillRect/>
          </a:stretch>
        </p:blipFill>
        <p:spPr>
          <a:xfrm>
            <a:off x="2452340" y="1482610"/>
            <a:ext cx="4265865" cy="771655"/>
          </a:xfrm>
          <a:prstGeom prst="rect">
            <a:avLst/>
          </a:prstGeom>
        </p:spPr>
      </p:pic>
      <p:sp>
        <p:nvSpPr>
          <p:cNvPr id="3" name="TextBox 2">
            <a:extLst>
              <a:ext uri="{FF2B5EF4-FFF2-40B4-BE49-F238E27FC236}">
                <a16:creationId xmlns:a16="http://schemas.microsoft.com/office/drawing/2014/main" id="{90A55CEA-9CC8-1AE6-2E13-FB5EAEAD17C4}"/>
              </a:ext>
            </a:extLst>
          </p:cNvPr>
          <p:cNvSpPr txBox="1"/>
          <p:nvPr/>
        </p:nvSpPr>
        <p:spPr>
          <a:xfrm>
            <a:off x="3245779" y="963264"/>
            <a:ext cx="26524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rgbClr val="7030A0"/>
                </a:solidFill>
                <a:latin typeface="Fira Sans Extra Condensed Mediu"/>
              </a:rPr>
              <a:t>Sprint Goal</a:t>
            </a:r>
            <a:endParaRPr lang="en-US" sz="1050" dirty="0"/>
          </a:p>
        </p:txBody>
      </p:sp>
      <p:pic>
        <p:nvPicPr>
          <p:cNvPr id="5" name="Picture 4">
            <a:extLst>
              <a:ext uri="{FF2B5EF4-FFF2-40B4-BE49-F238E27FC236}">
                <a16:creationId xmlns:a16="http://schemas.microsoft.com/office/drawing/2014/main" id="{F23C429B-7FEC-27A0-B4F4-8C0E53803D04}"/>
              </a:ext>
            </a:extLst>
          </p:cNvPr>
          <p:cNvPicPr>
            <a:picLocks noChangeAspect="1"/>
          </p:cNvPicPr>
          <p:nvPr/>
        </p:nvPicPr>
        <p:blipFill>
          <a:blip r:embed="rId4"/>
          <a:stretch>
            <a:fillRect/>
          </a:stretch>
        </p:blipFill>
        <p:spPr>
          <a:xfrm>
            <a:off x="3144919" y="2769998"/>
            <a:ext cx="2854157" cy="1565823"/>
          </a:xfrm>
          <a:prstGeom prst="rect">
            <a:avLst/>
          </a:prstGeom>
        </p:spPr>
      </p:pic>
      <p:sp>
        <p:nvSpPr>
          <p:cNvPr id="6" name="TextBox 5">
            <a:extLst>
              <a:ext uri="{FF2B5EF4-FFF2-40B4-BE49-F238E27FC236}">
                <a16:creationId xmlns:a16="http://schemas.microsoft.com/office/drawing/2014/main" id="{8A74F242-838F-0126-3242-8FC5931D0F1F}"/>
              </a:ext>
            </a:extLst>
          </p:cNvPr>
          <p:cNvSpPr txBox="1"/>
          <p:nvPr/>
        </p:nvSpPr>
        <p:spPr>
          <a:xfrm>
            <a:off x="3259056" y="2373502"/>
            <a:ext cx="26524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rgbClr val="FFC000"/>
                </a:solidFill>
                <a:latin typeface="Fira Sans Extra Condensed Mediu"/>
              </a:rPr>
              <a:t>Epic Story</a:t>
            </a:r>
            <a:endParaRPr lang="en-US" sz="1050" dirty="0">
              <a:solidFill>
                <a:srgbClr val="FFC000"/>
              </a:solidFill>
            </a:endParaRPr>
          </a:p>
        </p:txBody>
      </p:sp>
      <p:sp>
        <p:nvSpPr>
          <p:cNvPr id="8" name="TextBox 7">
            <a:extLst>
              <a:ext uri="{FF2B5EF4-FFF2-40B4-BE49-F238E27FC236}">
                <a16:creationId xmlns:a16="http://schemas.microsoft.com/office/drawing/2014/main" id="{7C975095-058A-42AE-32FE-BF1134A9F7F7}"/>
              </a:ext>
            </a:extLst>
          </p:cNvPr>
          <p:cNvSpPr txBox="1"/>
          <p:nvPr/>
        </p:nvSpPr>
        <p:spPr>
          <a:xfrm>
            <a:off x="156961" y="341670"/>
            <a:ext cx="30026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chemeClr val="accent3">
                    <a:lumMod val="75000"/>
                  </a:schemeClr>
                </a:solidFill>
                <a:latin typeface="Fira Sans Extra Condensed Mediu"/>
              </a:rPr>
              <a:t>Scrum Master: </a:t>
            </a:r>
            <a:r>
              <a:rPr lang="en" sz="2000">
                <a:solidFill>
                  <a:schemeClr val="accent3">
                    <a:lumMod val="75000"/>
                  </a:schemeClr>
                </a:solidFill>
                <a:latin typeface="Fira Sans Extra Condensed Mediu"/>
              </a:rPr>
              <a:t>Zhen Ye</a:t>
            </a:r>
            <a:endParaRPr lang="en-US" sz="1050" dirty="0">
              <a:solidFill>
                <a:schemeClr val="accent3">
                  <a:lumMod val="75000"/>
                </a:schemeClr>
              </a:solidFill>
            </a:endParaRPr>
          </a:p>
        </p:txBody>
      </p:sp>
    </p:spTree>
    <p:extLst>
      <p:ext uri="{BB962C8B-B14F-4D97-AF65-F5344CB8AC3E}">
        <p14:creationId xmlns:p14="http://schemas.microsoft.com/office/powerpoint/2010/main" val="3752797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dirty="0"/>
              <a:t>Sprint Backlog 2(</a:t>
            </a:r>
            <a:r>
              <a:rPr lang="en" dirty="0">
                <a:solidFill>
                  <a:srgbClr val="00B050"/>
                </a:solidFill>
              </a:rPr>
              <a:t>User Stories</a:t>
            </a:r>
            <a:r>
              <a:rPr lang="en" dirty="0"/>
              <a:t>)</a:t>
            </a:r>
          </a:p>
        </p:txBody>
      </p:sp>
      <p:cxnSp>
        <p:nvCxnSpPr>
          <p:cNvPr id="10" name="Straight Arrow Connector 9">
            <a:extLst>
              <a:ext uri="{FF2B5EF4-FFF2-40B4-BE49-F238E27FC236}">
                <a16:creationId xmlns:a16="http://schemas.microsoft.com/office/drawing/2014/main" id="{4C1B5BDA-803F-3532-9597-3AEAEFEEEB87}"/>
              </a:ext>
            </a:extLst>
          </p:cNvPr>
          <p:cNvCxnSpPr>
            <a:cxnSpLocks/>
          </p:cNvCxnSpPr>
          <p:nvPr/>
        </p:nvCxnSpPr>
        <p:spPr>
          <a:xfrm flipH="1">
            <a:off x="2135265" y="1634618"/>
            <a:ext cx="12779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A4A120-098A-1024-74F3-14F9FF0CBB2C}"/>
              </a:ext>
            </a:extLst>
          </p:cNvPr>
          <p:cNvCxnSpPr>
            <a:cxnSpLocks/>
          </p:cNvCxnSpPr>
          <p:nvPr/>
        </p:nvCxnSpPr>
        <p:spPr>
          <a:xfrm flipH="1">
            <a:off x="3349239" y="1940605"/>
            <a:ext cx="316317" cy="707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D42621C-CFE0-D4D4-EB23-95C29FCF36D6}"/>
              </a:ext>
            </a:extLst>
          </p:cNvPr>
          <p:cNvCxnSpPr>
            <a:cxnSpLocks/>
          </p:cNvCxnSpPr>
          <p:nvPr/>
        </p:nvCxnSpPr>
        <p:spPr>
          <a:xfrm>
            <a:off x="5111747" y="1977193"/>
            <a:ext cx="72399" cy="766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8A8DFE6-745B-8BFA-7130-D2841F46EE5C}"/>
              </a:ext>
            </a:extLst>
          </p:cNvPr>
          <p:cNvCxnSpPr>
            <a:cxnSpLocks/>
          </p:cNvCxnSpPr>
          <p:nvPr/>
        </p:nvCxnSpPr>
        <p:spPr>
          <a:xfrm>
            <a:off x="5418892" y="1893771"/>
            <a:ext cx="1369616" cy="957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EBA16EA-FA96-B043-A3AB-AFF3EC3838BC}"/>
              </a:ext>
            </a:extLst>
          </p:cNvPr>
          <p:cNvPicPr>
            <a:picLocks noChangeAspect="1"/>
          </p:cNvPicPr>
          <p:nvPr/>
        </p:nvPicPr>
        <p:blipFill rotWithShape="1">
          <a:blip r:embed="rId3"/>
          <a:srcRect l="3025" t="68155" r="4341" b="1544"/>
          <a:stretch/>
        </p:blipFill>
        <p:spPr>
          <a:xfrm>
            <a:off x="1402080" y="3243853"/>
            <a:ext cx="2011117" cy="1255422"/>
          </a:xfrm>
          <a:prstGeom prst="rect">
            <a:avLst/>
          </a:prstGeom>
        </p:spPr>
      </p:pic>
      <p:pic>
        <p:nvPicPr>
          <p:cNvPr id="14" name="Picture 13">
            <a:extLst>
              <a:ext uri="{FF2B5EF4-FFF2-40B4-BE49-F238E27FC236}">
                <a16:creationId xmlns:a16="http://schemas.microsoft.com/office/drawing/2014/main" id="{C0C11D8E-2FD5-DB94-53C4-4DCC1A8758F1}"/>
              </a:ext>
            </a:extLst>
          </p:cNvPr>
          <p:cNvPicPr>
            <a:picLocks noChangeAspect="1"/>
          </p:cNvPicPr>
          <p:nvPr/>
        </p:nvPicPr>
        <p:blipFill rotWithShape="1">
          <a:blip r:embed="rId3"/>
          <a:srcRect l="3222" t="34808" r="3865" b="35433"/>
          <a:stretch/>
        </p:blipFill>
        <p:spPr>
          <a:xfrm>
            <a:off x="266700" y="1322657"/>
            <a:ext cx="1868565" cy="1142229"/>
          </a:xfrm>
          <a:prstGeom prst="rect">
            <a:avLst/>
          </a:prstGeom>
        </p:spPr>
      </p:pic>
      <p:pic>
        <p:nvPicPr>
          <p:cNvPr id="18" name="Picture 17">
            <a:extLst>
              <a:ext uri="{FF2B5EF4-FFF2-40B4-BE49-F238E27FC236}">
                <a16:creationId xmlns:a16="http://schemas.microsoft.com/office/drawing/2014/main" id="{B39E3CE4-9F44-7277-0AAB-FADAFFF184DD}"/>
              </a:ext>
            </a:extLst>
          </p:cNvPr>
          <p:cNvPicPr>
            <a:picLocks noChangeAspect="1"/>
          </p:cNvPicPr>
          <p:nvPr/>
        </p:nvPicPr>
        <p:blipFill rotWithShape="1">
          <a:blip r:embed="rId4"/>
          <a:srcRect l="2447" t="2085" r="3723" b="57576"/>
          <a:stretch/>
        </p:blipFill>
        <p:spPr>
          <a:xfrm>
            <a:off x="4253448" y="3265471"/>
            <a:ext cx="2002572" cy="1237949"/>
          </a:xfrm>
          <a:prstGeom prst="rect">
            <a:avLst/>
          </a:prstGeom>
        </p:spPr>
      </p:pic>
      <p:cxnSp>
        <p:nvCxnSpPr>
          <p:cNvPr id="34" name="Straight Arrow Connector 33">
            <a:extLst>
              <a:ext uri="{FF2B5EF4-FFF2-40B4-BE49-F238E27FC236}">
                <a16:creationId xmlns:a16="http://schemas.microsoft.com/office/drawing/2014/main" id="{19A78EF8-C7FD-1DED-C92A-85F0232E42F3}"/>
              </a:ext>
            </a:extLst>
          </p:cNvPr>
          <p:cNvCxnSpPr>
            <a:cxnSpLocks/>
          </p:cNvCxnSpPr>
          <p:nvPr/>
        </p:nvCxnSpPr>
        <p:spPr>
          <a:xfrm>
            <a:off x="5475460" y="1511716"/>
            <a:ext cx="1313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19DAD1C-30AE-083A-B7E8-A9766E548285}"/>
              </a:ext>
            </a:extLst>
          </p:cNvPr>
          <p:cNvSpPr txBox="1"/>
          <p:nvPr/>
        </p:nvSpPr>
        <p:spPr>
          <a:xfrm>
            <a:off x="324385" y="1000722"/>
            <a:ext cx="1597577" cy="415498"/>
          </a:xfrm>
          <a:prstGeom prst="rect">
            <a:avLst/>
          </a:prstGeom>
          <a:noFill/>
        </p:spPr>
        <p:txBody>
          <a:bodyPr wrap="square" rtlCol="0">
            <a:spAutoFit/>
          </a:bodyPr>
          <a:lstStyle/>
          <a:p>
            <a:pPr algn="ctr"/>
            <a:r>
              <a:rPr lang="en-US" sz="1050" dirty="0"/>
              <a:t>User Story ID 1</a:t>
            </a:r>
          </a:p>
          <a:p>
            <a:pPr algn="ctr"/>
            <a:r>
              <a:rPr lang="en-SG" sz="1050" dirty="0"/>
              <a:t>Zhi Xin</a:t>
            </a:r>
          </a:p>
        </p:txBody>
      </p:sp>
      <p:sp>
        <p:nvSpPr>
          <p:cNvPr id="45" name="TextBox 44">
            <a:extLst>
              <a:ext uri="{FF2B5EF4-FFF2-40B4-BE49-F238E27FC236}">
                <a16:creationId xmlns:a16="http://schemas.microsoft.com/office/drawing/2014/main" id="{7C9A6C2A-E54A-D24A-229D-1FFD9ACE762C}"/>
              </a:ext>
            </a:extLst>
          </p:cNvPr>
          <p:cNvSpPr txBox="1"/>
          <p:nvPr/>
        </p:nvSpPr>
        <p:spPr>
          <a:xfrm>
            <a:off x="1608849" y="2854699"/>
            <a:ext cx="1597577" cy="415498"/>
          </a:xfrm>
          <a:prstGeom prst="rect">
            <a:avLst/>
          </a:prstGeom>
          <a:noFill/>
        </p:spPr>
        <p:txBody>
          <a:bodyPr wrap="square" rtlCol="0">
            <a:spAutoFit/>
          </a:bodyPr>
          <a:lstStyle/>
          <a:p>
            <a:pPr algn="ctr"/>
            <a:r>
              <a:rPr lang="en-US" sz="1050" dirty="0"/>
              <a:t>User Story ID 2</a:t>
            </a:r>
          </a:p>
          <a:p>
            <a:pPr algn="ctr"/>
            <a:r>
              <a:rPr lang="en-US" sz="1050" dirty="0"/>
              <a:t>Jun Wei</a:t>
            </a:r>
            <a:endParaRPr lang="en-SG" sz="1050" dirty="0"/>
          </a:p>
        </p:txBody>
      </p:sp>
      <p:sp>
        <p:nvSpPr>
          <p:cNvPr id="46" name="TextBox 45">
            <a:extLst>
              <a:ext uri="{FF2B5EF4-FFF2-40B4-BE49-F238E27FC236}">
                <a16:creationId xmlns:a16="http://schemas.microsoft.com/office/drawing/2014/main" id="{186F615B-35B8-73EF-A586-B141F94C0A31}"/>
              </a:ext>
            </a:extLst>
          </p:cNvPr>
          <p:cNvSpPr txBox="1"/>
          <p:nvPr/>
        </p:nvSpPr>
        <p:spPr>
          <a:xfrm>
            <a:off x="4385357" y="2867347"/>
            <a:ext cx="1597577" cy="415498"/>
          </a:xfrm>
          <a:prstGeom prst="rect">
            <a:avLst/>
          </a:prstGeom>
          <a:noFill/>
        </p:spPr>
        <p:txBody>
          <a:bodyPr wrap="square" rtlCol="0">
            <a:spAutoFit/>
          </a:bodyPr>
          <a:lstStyle/>
          <a:p>
            <a:pPr algn="ctr"/>
            <a:r>
              <a:rPr lang="en-US" sz="1050" dirty="0"/>
              <a:t>User Story ID 3</a:t>
            </a:r>
          </a:p>
          <a:p>
            <a:pPr algn="ctr"/>
            <a:r>
              <a:rPr lang="en-US" sz="1050" dirty="0"/>
              <a:t>Yu Xuan</a:t>
            </a:r>
            <a:endParaRPr lang="en-SG" sz="1050" dirty="0"/>
          </a:p>
        </p:txBody>
      </p:sp>
      <p:sp>
        <p:nvSpPr>
          <p:cNvPr id="48" name="TextBox 47">
            <a:extLst>
              <a:ext uri="{FF2B5EF4-FFF2-40B4-BE49-F238E27FC236}">
                <a16:creationId xmlns:a16="http://schemas.microsoft.com/office/drawing/2014/main" id="{EE8E289D-3E39-3AB7-B278-3730E0955EE2}"/>
              </a:ext>
            </a:extLst>
          </p:cNvPr>
          <p:cNvSpPr txBox="1"/>
          <p:nvPr/>
        </p:nvSpPr>
        <p:spPr>
          <a:xfrm>
            <a:off x="6788508" y="2451849"/>
            <a:ext cx="1597577" cy="415498"/>
          </a:xfrm>
          <a:prstGeom prst="rect">
            <a:avLst/>
          </a:prstGeom>
          <a:noFill/>
        </p:spPr>
        <p:txBody>
          <a:bodyPr wrap="square" rtlCol="0">
            <a:spAutoFit/>
          </a:bodyPr>
          <a:lstStyle/>
          <a:p>
            <a:pPr algn="ctr"/>
            <a:r>
              <a:rPr lang="en-US" sz="1050" dirty="0">
                <a:solidFill>
                  <a:schemeClr val="tx1"/>
                </a:solidFill>
              </a:rPr>
              <a:t>User Story ID 4</a:t>
            </a:r>
            <a:endParaRPr lang="en-SG" sz="1050" dirty="0">
              <a:solidFill>
                <a:schemeClr val="tx1"/>
              </a:solidFill>
            </a:endParaRPr>
          </a:p>
          <a:p>
            <a:pPr algn="ctr"/>
            <a:r>
              <a:rPr lang="en-SG" sz="1050" dirty="0">
                <a:solidFill>
                  <a:schemeClr val="tx1"/>
                </a:solidFill>
              </a:rPr>
              <a:t>Darryl</a:t>
            </a:r>
            <a:endParaRPr lang="en-US" sz="1050" dirty="0">
              <a:solidFill>
                <a:schemeClr val="tx1"/>
              </a:solidFill>
            </a:endParaRPr>
          </a:p>
        </p:txBody>
      </p:sp>
      <p:sp>
        <p:nvSpPr>
          <p:cNvPr id="49" name="TextBox 48">
            <a:extLst>
              <a:ext uri="{FF2B5EF4-FFF2-40B4-BE49-F238E27FC236}">
                <a16:creationId xmlns:a16="http://schemas.microsoft.com/office/drawing/2014/main" id="{6A8109E1-260F-0344-08D9-08DBF4951618}"/>
              </a:ext>
            </a:extLst>
          </p:cNvPr>
          <p:cNvSpPr txBox="1"/>
          <p:nvPr/>
        </p:nvSpPr>
        <p:spPr>
          <a:xfrm>
            <a:off x="6846460" y="907159"/>
            <a:ext cx="1597577" cy="415498"/>
          </a:xfrm>
          <a:prstGeom prst="rect">
            <a:avLst/>
          </a:prstGeom>
          <a:noFill/>
        </p:spPr>
        <p:txBody>
          <a:bodyPr wrap="square" rtlCol="0">
            <a:spAutoFit/>
          </a:bodyPr>
          <a:lstStyle/>
          <a:p>
            <a:pPr algn="ctr"/>
            <a:r>
              <a:rPr lang="en-US" sz="1050" dirty="0"/>
              <a:t>User Story ID 5</a:t>
            </a:r>
          </a:p>
          <a:p>
            <a:pPr algn="ctr"/>
            <a:r>
              <a:rPr lang="en-US" sz="1050" dirty="0"/>
              <a:t>Zhen Ye</a:t>
            </a:r>
            <a:endParaRPr lang="en-SG" sz="1050" dirty="0"/>
          </a:p>
        </p:txBody>
      </p:sp>
      <p:pic>
        <p:nvPicPr>
          <p:cNvPr id="51" name="Picture 50">
            <a:extLst>
              <a:ext uri="{FF2B5EF4-FFF2-40B4-BE49-F238E27FC236}">
                <a16:creationId xmlns:a16="http://schemas.microsoft.com/office/drawing/2014/main" id="{EA4158B9-C1A5-1F32-0548-960BCE4CEE9D}"/>
              </a:ext>
            </a:extLst>
          </p:cNvPr>
          <p:cNvPicPr>
            <a:picLocks noChangeAspect="1"/>
          </p:cNvPicPr>
          <p:nvPr/>
        </p:nvPicPr>
        <p:blipFill>
          <a:blip r:embed="rId5"/>
          <a:stretch>
            <a:fillRect/>
          </a:stretch>
        </p:blipFill>
        <p:spPr>
          <a:xfrm>
            <a:off x="3371331" y="821421"/>
            <a:ext cx="2082037" cy="1142229"/>
          </a:xfrm>
          <a:prstGeom prst="rect">
            <a:avLst/>
          </a:prstGeom>
        </p:spPr>
      </p:pic>
      <p:pic>
        <p:nvPicPr>
          <p:cNvPr id="17" name="Picture 16">
            <a:extLst>
              <a:ext uri="{FF2B5EF4-FFF2-40B4-BE49-F238E27FC236}">
                <a16:creationId xmlns:a16="http://schemas.microsoft.com/office/drawing/2014/main" id="{B3AD2579-A2F8-C030-D6C3-F363039F97F9}"/>
              </a:ext>
            </a:extLst>
          </p:cNvPr>
          <p:cNvPicPr>
            <a:picLocks noChangeAspect="1"/>
          </p:cNvPicPr>
          <p:nvPr/>
        </p:nvPicPr>
        <p:blipFill rotWithShape="1">
          <a:blip r:embed="rId6"/>
          <a:srcRect l="3979"/>
          <a:stretch/>
        </p:blipFill>
        <p:spPr>
          <a:xfrm>
            <a:off x="6855725" y="1322657"/>
            <a:ext cx="1597577" cy="911950"/>
          </a:xfrm>
          <a:prstGeom prst="rect">
            <a:avLst/>
          </a:prstGeom>
        </p:spPr>
      </p:pic>
      <p:pic>
        <p:nvPicPr>
          <p:cNvPr id="6" name="Picture 5">
            <a:extLst>
              <a:ext uri="{FF2B5EF4-FFF2-40B4-BE49-F238E27FC236}">
                <a16:creationId xmlns:a16="http://schemas.microsoft.com/office/drawing/2014/main" id="{4022B4D8-2999-8489-3686-1389C444A042}"/>
              </a:ext>
            </a:extLst>
          </p:cNvPr>
          <p:cNvPicPr>
            <a:picLocks noChangeAspect="1"/>
          </p:cNvPicPr>
          <p:nvPr/>
        </p:nvPicPr>
        <p:blipFill>
          <a:blip r:embed="rId7"/>
          <a:stretch>
            <a:fillRect/>
          </a:stretch>
        </p:blipFill>
        <p:spPr>
          <a:xfrm>
            <a:off x="6788456" y="2908894"/>
            <a:ext cx="1797190" cy="2055986"/>
          </a:xfrm>
          <a:prstGeom prst="rect">
            <a:avLst/>
          </a:prstGeom>
        </p:spPr>
      </p:pic>
    </p:spTree>
    <p:extLst>
      <p:ext uri="{BB962C8B-B14F-4D97-AF65-F5344CB8AC3E}">
        <p14:creationId xmlns:p14="http://schemas.microsoft.com/office/powerpoint/2010/main" val="2483376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70400" y="59486"/>
            <a:ext cx="8203200" cy="481200"/>
          </a:xfrm>
          <a:prstGeom prst="rect">
            <a:avLst/>
          </a:prstGeom>
        </p:spPr>
        <p:txBody>
          <a:bodyPr spcFirstLastPara="1" wrap="square" lIns="91425" tIns="91425" rIns="91425" bIns="91425" anchor="ctr" anchorCtr="0">
            <a:noAutofit/>
          </a:bodyPr>
          <a:lstStyle/>
          <a:p>
            <a:r>
              <a:rPr lang="en" dirty="0"/>
              <a:t>Sprint Backlog 2(</a:t>
            </a:r>
            <a:r>
              <a:rPr lang="en" dirty="0">
                <a:solidFill>
                  <a:srgbClr val="00B050"/>
                </a:solidFill>
              </a:rPr>
              <a:t>User Stories</a:t>
            </a:r>
            <a:r>
              <a:rPr lang="en" dirty="0"/>
              <a:t>)</a:t>
            </a:r>
          </a:p>
        </p:txBody>
      </p:sp>
      <p:sp>
        <p:nvSpPr>
          <p:cNvPr id="11" name="TextBox 10">
            <a:extLst>
              <a:ext uri="{FF2B5EF4-FFF2-40B4-BE49-F238E27FC236}">
                <a16:creationId xmlns:a16="http://schemas.microsoft.com/office/drawing/2014/main" id="{2AF1997D-5454-E4EF-BAAA-1AA4B7E80A78}"/>
              </a:ext>
            </a:extLst>
          </p:cNvPr>
          <p:cNvSpPr txBox="1"/>
          <p:nvPr/>
        </p:nvSpPr>
        <p:spPr>
          <a:xfrm>
            <a:off x="293915" y="944107"/>
            <a:ext cx="1493010" cy="307777"/>
          </a:xfrm>
          <a:prstGeom prst="rect">
            <a:avLst/>
          </a:prstGeom>
          <a:noFill/>
        </p:spPr>
        <p:txBody>
          <a:bodyPr wrap="square" rtlCol="0">
            <a:spAutoFit/>
          </a:bodyPr>
          <a:lstStyle/>
          <a:p>
            <a:r>
              <a:rPr lang="en-US" dirty="0"/>
              <a:t>User Story ID 1</a:t>
            </a:r>
            <a:endParaRPr lang="en-SG" dirty="0"/>
          </a:p>
        </p:txBody>
      </p:sp>
      <p:sp>
        <p:nvSpPr>
          <p:cNvPr id="12" name="TextBox 11">
            <a:extLst>
              <a:ext uri="{FF2B5EF4-FFF2-40B4-BE49-F238E27FC236}">
                <a16:creationId xmlns:a16="http://schemas.microsoft.com/office/drawing/2014/main" id="{A6DF847B-9FCA-3371-F441-8A8E97232806}"/>
              </a:ext>
            </a:extLst>
          </p:cNvPr>
          <p:cNvSpPr txBox="1"/>
          <p:nvPr/>
        </p:nvSpPr>
        <p:spPr>
          <a:xfrm>
            <a:off x="2629428" y="1021051"/>
            <a:ext cx="1493010" cy="307777"/>
          </a:xfrm>
          <a:prstGeom prst="rect">
            <a:avLst/>
          </a:prstGeom>
          <a:noFill/>
        </p:spPr>
        <p:txBody>
          <a:bodyPr wrap="square" rtlCol="0">
            <a:spAutoFit/>
          </a:bodyPr>
          <a:lstStyle/>
          <a:p>
            <a:r>
              <a:rPr lang="en-US" dirty="0"/>
              <a:t>User Story ID 2</a:t>
            </a:r>
            <a:endParaRPr lang="en-SG" dirty="0"/>
          </a:p>
        </p:txBody>
      </p:sp>
      <p:pic>
        <p:nvPicPr>
          <p:cNvPr id="3" name="Picture 2">
            <a:extLst>
              <a:ext uri="{FF2B5EF4-FFF2-40B4-BE49-F238E27FC236}">
                <a16:creationId xmlns:a16="http://schemas.microsoft.com/office/drawing/2014/main" id="{67B0107F-5EF0-784F-0C95-0D73F01A1474}"/>
              </a:ext>
            </a:extLst>
          </p:cNvPr>
          <p:cNvPicPr>
            <a:picLocks noChangeAspect="1"/>
          </p:cNvPicPr>
          <p:nvPr/>
        </p:nvPicPr>
        <p:blipFill>
          <a:blip r:embed="rId3"/>
          <a:stretch>
            <a:fillRect/>
          </a:stretch>
        </p:blipFill>
        <p:spPr>
          <a:xfrm>
            <a:off x="43341" y="1328828"/>
            <a:ext cx="4528659" cy="241041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9342FA1D-38A9-B35F-0A08-C9B9B6EDEEEF}"/>
              </a:ext>
            </a:extLst>
          </p:cNvPr>
          <p:cNvPicPr>
            <a:picLocks noChangeAspect="1"/>
          </p:cNvPicPr>
          <p:nvPr/>
        </p:nvPicPr>
        <p:blipFill>
          <a:blip r:embed="rId4"/>
          <a:stretch>
            <a:fillRect/>
          </a:stretch>
        </p:blipFill>
        <p:spPr>
          <a:xfrm>
            <a:off x="5444642" y="1328828"/>
            <a:ext cx="1313123" cy="3714468"/>
          </a:xfrm>
          <a:prstGeom prst="rect">
            <a:avLst/>
          </a:prstGeom>
        </p:spPr>
      </p:pic>
      <p:pic>
        <p:nvPicPr>
          <p:cNvPr id="15" name="Picture 14">
            <a:extLst>
              <a:ext uri="{FF2B5EF4-FFF2-40B4-BE49-F238E27FC236}">
                <a16:creationId xmlns:a16="http://schemas.microsoft.com/office/drawing/2014/main" id="{BADEAE27-6E40-56C9-8EA6-A3E20230F1D4}"/>
              </a:ext>
            </a:extLst>
          </p:cNvPr>
          <p:cNvPicPr>
            <a:picLocks noChangeAspect="1"/>
          </p:cNvPicPr>
          <p:nvPr/>
        </p:nvPicPr>
        <p:blipFill>
          <a:blip r:embed="rId5"/>
          <a:stretch>
            <a:fillRect/>
          </a:stretch>
        </p:blipFill>
        <p:spPr>
          <a:xfrm>
            <a:off x="6831190" y="2571750"/>
            <a:ext cx="2312810" cy="1148085"/>
          </a:xfrm>
          <a:prstGeom prst="rect">
            <a:avLst/>
          </a:prstGeom>
        </p:spPr>
      </p:pic>
      <p:sp>
        <p:nvSpPr>
          <p:cNvPr id="16" name="TextBox 15">
            <a:extLst>
              <a:ext uri="{FF2B5EF4-FFF2-40B4-BE49-F238E27FC236}">
                <a16:creationId xmlns:a16="http://schemas.microsoft.com/office/drawing/2014/main" id="{71181D96-8557-FDC9-8DA7-C0D29FAC3761}"/>
              </a:ext>
            </a:extLst>
          </p:cNvPr>
          <p:cNvSpPr txBox="1"/>
          <p:nvPr/>
        </p:nvSpPr>
        <p:spPr>
          <a:xfrm>
            <a:off x="7092571" y="2219727"/>
            <a:ext cx="1493010" cy="307777"/>
          </a:xfrm>
          <a:prstGeom prst="rect">
            <a:avLst/>
          </a:prstGeom>
          <a:noFill/>
        </p:spPr>
        <p:txBody>
          <a:bodyPr wrap="square" rtlCol="0">
            <a:spAutoFit/>
          </a:bodyPr>
          <a:lstStyle/>
          <a:p>
            <a:r>
              <a:rPr lang="en-US" dirty="0"/>
              <a:t>User Story ID 4</a:t>
            </a:r>
            <a:endParaRPr lang="en-SG" dirty="0"/>
          </a:p>
        </p:txBody>
      </p:sp>
    </p:spTree>
    <p:extLst>
      <p:ext uri="{BB962C8B-B14F-4D97-AF65-F5344CB8AC3E}">
        <p14:creationId xmlns:p14="http://schemas.microsoft.com/office/powerpoint/2010/main" val="880858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4" name="Google Shape;154;p19"/>
          <p:cNvGrpSpPr/>
          <p:nvPr/>
        </p:nvGrpSpPr>
        <p:grpSpPr>
          <a:xfrm>
            <a:off x="646182" y="1271929"/>
            <a:ext cx="1690886" cy="3228958"/>
            <a:chOff x="584098" y="1305575"/>
            <a:chExt cx="1690886" cy="3228958"/>
          </a:xfrm>
        </p:grpSpPr>
        <p:sp>
          <p:nvSpPr>
            <p:cNvPr id="155" name="Google Shape;155;p19"/>
            <p:cNvSpPr/>
            <p:nvPr/>
          </p:nvSpPr>
          <p:spPr>
            <a:xfrm>
              <a:off x="584098" y="2288467"/>
              <a:ext cx="1690886" cy="2246066"/>
            </a:xfrm>
            <a:custGeom>
              <a:avLst/>
              <a:gdLst/>
              <a:ahLst/>
              <a:cxnLst/>
              <a:rect l="l" t="t" r="r" b="b"/>
              <a:pathLst>
                <a:path w="58839" h="78158" extrusionOk="0">
                  <a:moveTo>
                    <a:pt x="0" y="0"/>
                  </a:moveTo>
                  <a:lnTo>
                    <a:pt x="0" y="78157"/>
                  </a:lnTo>
                  <a:lnTo>
                    <a:pt x="58839" y="78157"/>
                  </a:lnTo>
                  <a:lnTo>
                    <a:pt x="588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a:off x="710058" y="3202027"/>
              <a:ext cx="1434576" cy="29"/>
            </a:xfrm>
            <a:custGeom>
              <a:avLst/>
              <a:gdLst/>
              <a:ahLst/>
              <a:cxnLst/>
              <a:rect l="l" t="t" r="r" b="b"/>
              <a:pathLst>
                <a:path w="49920" h="1" fill="none" extrusionOk="0">
                  <a:moveTo>
                    <a:pt x="1" y="1"/>
                  </a:moveTo>
                  <a:lnTo>
                    <a:pt x="49919" y="1"/>
                  </a:lnTo>
                </a:path>
              </a:pathLst>
            </a:custGeom>
            <a:noFill/>
            <a:ln w="9525" cap="flat" cmpd="sng">
              <a:solidFill>
                <a:srgbClr val="03C2A2"/>
              </a:solidFill>
              <a:prstDash val="solid"/>
              <a:miter lim="169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7" name="Google Shape;157;p19"/>
            <p:cNvSpPr/>
            <p:nvPr/>
          </p:nvSpPr>
          <p:spPr>
            <a:xfrm>
              <a:off x="584098" y="1305575"/>
              <a:ext cx="1690500" cy="1059000"/>
            </a:xfrm>
            <a:prstGeom prst="round2SameRect">
              <a:avLst>
                <a:gd name="adj1" fmla="val 50000"/>
                <a:gd name="adj2" fmla="val 0"/>
              </a:avLst>
            </a:prstGeom>
            <a:solidFill>
              <a:srgbClr val="03C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9"/>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 Page</a:t>
            </a:r>
            <a:endParaRPr/>
          </a:p>
        </p:txBody>
      </p:sp>
      <p:grpSp>
        <p:nvGrpSpPr>
          <p:cNvPr id="160" name="Google Shape;160;p19"/>
          <p:cNvGrpSpPr/>
          <p:nvPr/>
        </p:nvGrpSpPr>
        <p:grpSpPr>
          <a:xfrm>
            <a:off x="1163226" y="1271929"/>
            <a:ext cx="3266781" cy="3228958"/>
            <a:chOff x="1101142" y="1305575"/>
            <a:chExt cx="3266781" cy="3228958"/>
          </a:xfrm>
        </p:grpSpPr>
        <p:sp>
          <p:nvSpPr>
            <p:cNvPr id="161" name="Google Shape;161;p19"/>
            <p:cNvSpPr/>
            <p:nvPr/>
          </p:nvSpPr>
          <p:spPr>
            <a:xfrm>
              <a:off x="2677273" y="2288467"/>
              <a:ext cx="1690426" cy="2246066"/>
            </a:xfrm>
            <a:custGeom>
              <a:avLst/>
              <a:gdLst/>
              <a:ahLst/>
              <a:cxnLst/>
              <a:rect l="l" t="t" r="r" b="b"/>
              <a:pathLst>
                <a:path w="58823" h="78158" extrusionOk="0">
                  <a:moveTo>
                    <a:pt x="1" y="0"/>
                  </a:moveTo>
                  <a:lnTo>
                    <a:pt x="1" y="78157"/>
                  </a:lnTo>
                  <a:lnTo>
                    <a:pt x="58823" y="78157"/>
                  </a:lnTo>
                  <a:lnTo>
                    <a:pt x="588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00861" y="3202027"/>
              <a:ext cx="1434087" cy="29"/>
            </a:xfrm>
            <a:custGeom>
              <a:avLst/>
              <a:gdLst/>
              <a:ahLst/>
              <a:cxnLst/>
              <a:rect l="l" t="t" r="r" b="b"/>
              <a:pathLst>
                <a:path w="49903" h="1" fill="none" extrusionOk="0">
                  <a:moveTo>
                    <a:pt x="0" y="1"/>
                  </a:moveTo>
                  <a:lnTo>
                    <a:pt x="49902" y="1"/>
                  </a:lnTo>
                </a:path>
              </a:pathLst>
            </a:custGeom>
            <a:noFill/>
            <a:ln w="9525" cap="flat" cmpd="sng">
              <a:solidFill>
                <a:srgbClr val="2B8597"/>
              </a:solidFill>
              <a:prstDash val="solid"/>
              <a:miter lim="169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3" name="Google Shape;163;p19"/>
            <p:cNvSpPr/>
            <p:nvPr/>
          </p:nvSpPr>
          <p:spPr>
            <a:xfrm>
              <a:off x="2677123" y="1305575"/>
              <a:ext cx="1690800" cy="1059000"/>
            </a:xfrm>
            <a:prstGeom prst="round2SameRect">
              <a:avLst>
                <a:gd name="adj1" fmla="val 50000"/>
                <a:gd name="adj2" fmla="val 0"/>
              </a:avLst>
            </a:prstGeom>
            <a:solidFill>
              <a:srgbClr val="2B85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19"/>
            <p:cNvGrpSpPr/>
            <p:nvPr/>
          </p:nvGrpSpPr>
          <p:grpSpPr>
            <a:xfrm>
              <a:off x="1101142" y="1629144"/>
              <a:ext cx="607825" cy="481194"/>
              <a:chOff x="1497244" y="1610617"/>
              <a:chExt cx="509752" cy="403551"/>
            </a:xfrm>
          </p:grpSpPr>
          <p:sp>
            <p:nvSpPr>
              <p:cNvPr id="165" name="Google Shape;165;p19"/>
              <p:cNvSpPr/>
              <p:nvPr/>
            </p:nvSpPr>
            <p:spPr>
              <a:xfrm>
                <a:off x="1497244" y="1760968"/>
                <a:ext cx="104525" cy="253200"/>
              </a:xfrm>
              <a:custGeom>
                <a:avLst/>
                <a:gdLst/>
                <a:ahLst/>
                <a:cxnLst/>
                <a:rect l="l" t="t" r="r" b="b"/>
                <a:pathLst>
                  <a:path w="4181" h="10128" extrusionOk="0">
                    <a:moveTo>
                      <a:pt x="2056" y="1"/>
                    </a:moveTo>
                    <a:cubicBezTo>
                      <a:pt x="918" y="1"/>
                      <a:pt x="0" y="1003"/>
                      <a:pt x="0" y="2125"/>
                    </a:cubicBezTo>
                    <a:lnTo>
                      <a:pt x="0" y="8003"/>
                    </a:lnTo>
                    <a:cubicBezTo>
                      <a:pt x="0" y="9210"/>
                      <a:pt x="918" y="10127"/>
                      <a:pt x="2056" y="10127"/>
                    </a:cubicBezTo>
                    <a:cubicBezTo>
                      <a:pt x="3246" y="10127"/>
                      <a:pt x="4180" y="9210"/>
                      <a:pt x="4180" y="8003"/>
                    </a:cubicBezTo>
                    <a:lnTo>
                      <a:pt x="4180" y="2125"/>
                    </a:lnTo>
                    <a:cubicBezTo>
                      <a:pt x="4180" y="1003"/>
                      <a:pt x="3246" y="1"/>
                      <a:pt x="2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1699022" y="1684942"/>
                <a:ext cx="104500" cy="329225"/>
              </a:xfrm>
              <a:custGeom>
                <a:avLst/>
                <a:gdLst/>
                <a:ahLst/>
                <a:cxnLst/>
                <a:rect l="l" t="t" r="r" b="b"/>
                <a:pathLst>
                  <a:path w="4180" h="13169" extrusionOk="0">
                    <a:moveTo>
                      <a:pt x="2124" y="1"/>
                    </a:moveTo>
                    <a:cubicBezTo>
                      <a:pt x="918" y="1"/>
                      <a:pt x="0" y="986"/>
                      <a:pt x="0" y="2124"/>
                    </a:cubicBezTo>
                    <a:lnTo>
                      <a:pt x="0" y="11044"/>
                    </a:lnTo>
                    <a:cubicBezTo>
                      <a:pt x="0" y="12251"/>
                      <a:pt x="918" y="13168"/>
                      <a:pt x="2124" y="13168"/>
                    </a:cubicBezTo>
                    <a:cubicBezTo>
                      <a:pt x="3245" y="13168"/>
                      <a:pt x="4180" y="12251"/>
                      <a:pt x="4180" y="11044"/>
                    </a:cubicBezTo>
                    <a:lnTo>
                      <a:pt x="4180" y="2124"/>
                    </a:lnTo>
                    <a:cubicBezTo>
                      <a:pt x="4180" y="986"/>
                      <a:pt x="3245" y="1"/>
                      <a:pt x="2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a:off x="1900771" y="1610617"/>
                <a:ext cx="106225" cy="403550"/>
              </a:xfrm>
              <a:custGeom>
                <a:avLst/>
                <a:gdLst/>
                <a:ahLst/>
                <a:cxnLst/>
                <a:rect l="l" t="t" r="r" b="b"/>
                <a:pathLst>
                  <a:path w="4249" h="16142" extrusionOk="0">
                    <a:moveTo>
                      <a:pt x="2124" y="0"/>
                    </a:moveTo>
                    <a:cubicBezTo>
                      <a:pt x="918" y="0"/>
                      <a:pt x="1" y="918"/>
                      <a:pt x="1" y="2056"/>
                    </a:cubicBezTo>
                    <a:lnTo>
                      <a:pt x="1" y="14017"/>
                    </a:lnTo>
                    <a:cubicBezTo>
                      <a:pt x="1" y="15224"/>
                      <a:pt x="918" y="16141"/>
                      <a:pt x="2124" y="16141"/>
                    </a:cubicBezTo>
                    <a:cubicBezTo>
                      <a:pt x="3246" y="16141"/>
                      <a:pt x="4248" y="15224"/>
                      <a:pt x="4248" y="14017"/>
                    </a:cubicBezTo>
                    <a:lnTo>
                      <a:pt x="4248" y="2056"/>
                    </a:lnTo>
                    <a:cubicBezTo>
                      <a:pt x="4248" y="918"/>
                      <a:pt x="3246" y="0"/>
                      <a:pt x="2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 name="Google Shape;168;p19"/>
          <p:cNvGrpSpPr/>
          <p:nvPr/>
        </p:nvGrpSpPr>
        <p:grpSpPr>
          <a:xfrm>
            <a:off x="6967462" y="1271929"/>
            <a:ext cx="1693218" cy="3225050"/>
            <a:chOff x="4775098" y="1305575"/>
            <a:chExt cx="1693218" cy="3225050"/>
          </a:xfrm>
        </p:grpSpPr>
        <p:sp>
          <p:nvSpPr>
            <p:cNvPr id="169" name="Google Shape;169;p19"/>
            <p:cNvSpPr/>
            <p:nvPr/>
          </p:nvSpPr>
          <p:spPr>
            <a:xfrm>
              <a:off x="4777402" y="2284559"/>
              <a:ext cx="1690914" cy="2246066"/>
            </a:xfrm>
            <a:custGeom>
              <a:avLst/>
              <a:gdLst/>
              <a:ahLst/>
              <a:cxnLst/>
              <a:rect l="l" t="t" r="r" b="b"/>
              <a:pathLst>
                <a:path w="58840" h="78158" extrusionOk="0">
                  <a:moveTo>
                    <a:pt x="0" y="0"/>
                  </a:moveTo>
                  <a:lnTo>
                    <a:pt x="0" y="78157"/>
                  </a:lnTo>
                  <a:lnTo>
                    <a:pt x="58839" y="78157"/>
                  </a:lnTo>
                  <a:lnTo>
                    <a:pt x="588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a:off x="4905833" y="3200073"/>
              <a:ext cx="1434059" cy="29"/>
            </a:xfrm>
            <a:custGeom>
              <a:avLst/>
              <a:gdLst/>
              <a:ahLst/>
              <a:cxnLst/>
              <a:rect l="l" t="t" r="r" b="b"/>
              <a:pathLst>
                <a:path w="49902" h="1" fill="none" extrusionOk="0">
                  <a:moveTo>
                    <a:pt x="0" y="1"/>
                  </a:moveTo>
                  <a:lnTo>
                    <a:pt x="49902" y="1"/>
                  </a:lnTo>
                </a:path>
              </a:pathLst>
            </a:custGeom>
            <a:noFill/>
            <a:ln w="9525" cap="flat" cmpd="sng">
              <a:solidFill>
                <a:srgbClr val="4F67A2"/>
              </a:solidFill>
              <a:prstDash val="solid"/>
              <a:miter lim="169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71" name="Google Shape;171;p19"/>
            <p:cNvSpPr/>
            <p:nvPr/>
          </p:nvSpPr>
          <p:spPr>
            <a:xfrm>
              <a:off x="4775098" y="1305575"/>
              <a:ext cx="1690500" cy="1059000"/>
            </a:xfrm>
            <a:prstGeom prst="round2SameRect">
              <a:avLst>
                <a:gd name="adj1" fmla="val 50000"/>
                <a:gd name="adj2" fmla="val 0"/>
              </a:avLst>
            </a:prstGeom>
            <a:solidFill>
              <a:srgbClr val="4F6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19"/>
            <p:cNvGrpSpPr/>
            <p:nvPr/>
          </p:nvGrpSpPr>
          <p:grpSpPr>
            <a:xfrm>
              <a:off x="5252137" y="1594460"/>
              <a:ext cx="736424" cy="481182"/>
              <a:chOff x="5263913" y="1546075"/>
              <a:chExt cx="617650" cy="403575"/>
            </a:xfrm>
          </p:grpSpPr>
          <p:sp>
            <p:nvSpPr>
              <p:cNvPr id="173" name="Google Shape;173;p19"/>
              <p:cNvSpPr/>
              <p:nvPr/>
            </p:nvSpPr>
            <p:spPr>
              <a:xfrm>
                <a:off x="5338263" y="1546075"/>
                <a:ext cx="231950" cy="231950"/>
              </a:xfrm>
              <a:custGeom>
                <a:avLst/>
                <a:gdLst/>
                <a:ahLst/>
                <a:cxnLst/>
                <a:rect l="l" t="t" r="r" b="b"/>
                <a:pathLst>
                  <a:path w="9278" h="9278" extrusionOk="0">
                    <a:moveTo>
                      <a:pt x="4673" y="1"/>
                    </a:moveTo>
                    <a:cubicBezTo>
                      <a:pt x="2056" y="1"/>
                      <a:pt x="0" y="2057"/>
                      <a:pt x="0" y="4605"/>
                    </a:cubicBezTo>
                    <a:cubicBezTo>
                      <a:pt x="0" y="7222"/>
                      <a:pt x="2056" y="9278"/>
                      <a:pt x="4673" y="9278"/>
                    </a:cubicBezTo>
                    <a:cubicBezTo>
                      <a:pt x="7221" y="9278"/>
                      <a:pt x="9277" y="7222"/>
                      <a:pt x="9277" y="4605"/>
                    </a:cubicBezTo>
                    <a:cubicBezTo>
                      <a:pt x="9277" y="2057"/>
                      <a:pt x="7221" y="1"/>
                      <a:pt x="46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a:off x="5263913" y="1807750"/>
                <a:ext cx="380625" cy="141900"/>
              </a:xfrm>
              <a:custGeom>
                <a:avLst/>
                <a:gdLst/>
                <a:ahLst/>
                <a:cxnLst/>
                <a:rect l="l" t="t" r="r" b="b"/>
                <a:pathLst>
                  <a:path w="15225" h="5676" extrusionOk="0">
                    <a:moveTo>
                      <a:pt x="4605" y="0"/>
                    </a:moveTo>
                    <a:cubicBezTo>
                      <a:pt x="1989" y="510"/>
                      <a:pt x="1" y="2838"/>
                      <a:pt x="1" y="5675"/>
                    </a:cubicBezTo>
                    <a:lnTo>
                      <a:pt x="15225" y="5675"/>
                    </a:lnTo>
                    <a:cubicBezTo>
                      <a:pt x="15225" y="2838"/>
                      <a:pt x="13237" y="510"/>
                      <a:pt x="10620" y="0"/>
                    </a:cubicBezTo>
                    <a:cubicBezTo>
                      <a:pt x="9703" y="425"/>
                      <a:pt x="8717" y="714"/>
                      <a:pt x="7647" y="714"/>
                    </a:cubicBezTo>
                    <a:cubicBezTo>
                      <a:pt x="6525" y="714"/>
                      <a:pt x="5523" y="425"/>
                      <a:pt x="4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a:off x="5626688" y="1579650"/>
                <a:ext cx="193275" cy="192850"/>
              </a:xfrm>
              <a:custGeom>
                <a:avLst/>
                <a:gdLst/>
                <a:ahLst/>
                <a:cxnLst/>
                <a:rect l="l" t="t" r="r" b="b"/>
                <a:pathLst>
                  <a:path w="7731" h="7714" extrusionOk="0">
                    <a:moveTo>
                      <a:pt x="3823" y="0"/>
                    </a:moveTo>
                    <a:cubicBezTo>
                      <a:pt x="1699" y="0"/>
                      <a:pt x="0" y="1699"/>
                      <a:pt x="0" y="3823"/>
                    </a:cubicBezTo>
                    <a:cubicBezTo>
                      <a:pt x="0" y="6015"/>
                      <a:pt x="1699" y="7714"/>
                      <a:pt x="3823" y="7714"/>
                    </a:cubicBezTo>
                    <a:cubicBezTo>
                      <a:pt x="5947" y="7714"/>
                      <a:pt x="7731" y="6015"/>
                      <a:pt x="7731" y="3823"/>
                    </a:cubicBezTo>
                    <a:cubicBezTo>
                      <a:pt x="7731" y="1699"/>
                      <a:pt x="5947" y="0"/>
                      <a:pt x="38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5607563" y="1797125"/>
                <a:ext cx="274000" cy="116825"/>
              </a:xfrm>
              <a:custGeom>
                <a:avLst/>
                <a:gdLst/>
                <a:ahLst/>
                <a:cxnLst/>
                <a:rect l="l" t="t" r="r" b="b"/>
                <a:pathLst>
                  <a:path w="10960" h="4673" extrusionOk="0">
                    <a:moveTo>
                      <a:pt x="2124" y="0"/>
                    </a:moveTo>
                    <a:cubicBezTo>
                      <a:pt x="1343" y="153"/>
                      <a:pt x="629" y="510"/>
                      <a:pt x="0" y="1003"/>
                    </a:cubicBezTo>
                    <a:cubicBezTo>
                      <a:pt x="1122" y="1920"/>
                      <a:pt x="1971" y="3263"/>
                      <a:pt x="2260" y="4673"/>
                    </a:cubicBezTo>
                    <a:lnTo>
                      <a:pt x="10959" y="4673"/>
                    </a:lnTo>
                    <a:cubicBezTo>
                      <a:pt x="10959" y="2413"/>
                      <a:pt x="9260" y="425"/>
                      <a:pt x="7137" y="0"/>
                    </a:cubicBezTo>
                    <a:cubicBezTo>
                      <a:pt x="6372" y="357"/>
                      <a:pt x="5522" y="646"/>
                      <a:pt x="4588" y="646"/>
                    </a:cubicBezTo>
                    <a:cubicBezTo>
                      <a:pt x="3738" y="646"/>
                      <a:pt x="2889" y="357"/>
                      <a:pt x="2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 name="Google Shape;181;p19"/>
          <p:cNvSpPr/>
          <p:nvPr/>
        </p:nvSpPr>
        <p:spPr>
          <a:xfrm>
            <a:off x="3378491" y="1620418"/>
            <a:ext cx="402993" cy="481176"/>
          </a:xfrm>
          <a:custGeom>
            <a:avLst/>
            <a:gdLst/>
            <a:ahLst/>
            <a:cxnLst/>
            <a:rect l="l" t="t" r="r" b="b"/>
            <a:pathLst>
              <a:path w="13747" h="16414" extrusionOk="0">
                <a:moveTo>
                  <a:pt x="9074" y="629"/>
                </a:moveTo>
                <a:lnTo>
                  <a:pt x="13169" y="5098"/>
                </a:lnTo>
                <a:lnTo>
                  <a:pt x="10620" y="5098"/>
                </a:lnTo>
                <a:cubicBezTo>
                  <a:pt x="9771" y="5098"/>
                  <a:pt x="9074" y="4384"/>
                  <a:pt x="9074" y="3467"/>
                </a:cubicBezTo>
                <a:lnTo>
                  <a:pt x="9074" y="629"/>
                </a:lnTo>
                <a:close/>
                <a:moveTo>
                  <a:pt x="1564" y="0"/>
                </a:moveTo>
                <a:cubicBezTo>
                  <a:pt x="714" y="0"/>
                  <a:pt x="1" y="697"/>
                  <a:pt x="1" y="1632"/>
                </a:cubicBezTo>
                <a:lnTo>
                  <a:pt x="1" y="14799"/>
                </a:lnTo>
                <a:cubicBezTo>
                  <a:pt x="1" y="15717"/>
                  <a:pt x="714" y="16413"/>
                  <a:pt x="1564" y="16413"/>
                </a:cubicBezTo>
                <a:lnTo>
                  <a:pt x="12183" y="16413"/>
                </a:lnTo>
                <a:cubicBezTo>
                  <a:pt x="13033" y="16413"/>
                  <a:pt x="13746" y="15717"/>
                  <a:pt x="13746" y="14799"/>
                </a:cubicBezTo>
                <a:lnTo>
                  <a:pt x="13746" y="5098"/>
                </a:lnTo>
                <a:lnTo>
                  <a:pt x="90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p:nvPr/>
        </p:nvSpPr>
        <p:spPr>
          <a:xfrm>
            <a:off x="901075" y="2462554"/>
            <a:ext cx="11811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3C2A2"/>
                </a:solidFill>
                <a:latin typeface="Fira Sans Extra Condensed Medium"/>
                <a:ea typeface="Fira Sans Extra Condensed Medium"/>
                <a:cs typeface="Fira Sans Extra Condensed Medium"/>
                <a:sym typeface="Fira Sans Extra Condensed Medium"/>
              </a:rPr>
              <a:t>01</a:t>
            </a:r>
            <a:endParaRPr sz="1800">
              <a:solidFill>
                <a:srgbClr val="03C2A2"/>
              </a:solidFill>
              <a:latin typeface="Fira Sans Extra Condensed Medium"/>
              <a:ea typeface="Fira Sans Extra Condensed Medium"/>
              <a:cs typeface="Fira Sans Extra Condensed Medium"/>
              <a:sym typeface="Fira Sans Extra Condensed Medium"/>
            </a:endParaRPr>
          </a:p>
        </p:txBody>
      </p:sp>
      <p:sp>
        <p:nvSpPr>
          <p:cNvPr id="183" name="Google Shape;183;p19"/>
          <p:cNvSpPr txBox="1"/>
          <p:nvPr/>
        </p:nvSpPr>
        <p:spPr>
          <a:xfrm>
            <a:off x="2991620" y="2462554"/>
            <a:ext cx="11811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2B8597"/>
                </a:solidFill>
                <a:latin typeface="Fira Sans Extra Condensed Medium"/>
                <a:ea typeface="Fira Sans Extra Condensed Medium"/>
                <a:cs typeface="Fira Sans Extra Condensed Medium"/>
                <a:sym typeface="Fira Sans Extra Condensed Medium"/>
              </a:rPr>
              <a:t>02</a:t>
            </a:r>
            <a:endParaRPr sz="1800">
              <a:solidFill>
                <a:srgbClr val="2B8597"/>
              </a:solidFill>
              <a:latin typeface="Fira Sans Extra Condensed Medium"/>
              <a:ea typeface="Fira Sans Extra Condensed Medium"/>
              <a:cs typeface="Fira Sans Extra Condensed Medium"/>
              <a:sym typeface="Fira Sans Extra Condensed Medium"/>
            </a:endParaRPr>
          </a:p>
        </p:txBody>
      </p:sp>
      <p:sp>
        <p:nvSpPr>
          <p:cNvPr id="184" name="Google Shape;184;p19"/>
          <p:cNvSpPr txBox="1"/>
          <p:nvPr/>
        </p:nvSpPr>
        <p:spPr>
          <a:xfrm>
            <a:off x="7214997" y="2462554"/>
            <a:ext cx="11811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4F67A2"/>
                </a:solidFill>
                <a:latin typeface="Fira Sans Extra Condensed Medium"/>
                <a:ea typeface="Fira Sans Extra Condensed Medium"/>
                <a:cs typeface="Fira Sans Extra Condensed Medium"/>
                <a:sym typeface="Fira Sans Extra Condensed Medium"/>
              </a:rPr>
              <a:t>04</a:t>
            </a:r>
            <a:endParaRPr sz="1800">
              <a:solidFill>
                <a:srgbClr val="4F67A2"/>
              </a:solidFill>
              <a:latin typeface="Fira Sans Extra Condensed Medium"/>
              <a:ea typeface="Fira Sans Extra Condensed Medium"/>
              <a:cs typeface="Fira Sans Extra Condensed Medium"/>
              <a:sym typeface="Fira Sans Extra Condensed Medium"/>
            </a:endParaRPr>
          </a:p>
        </p:txBody>
      </p:sp>
      <p:sp>
        <p:nvSpPr>
          <p:cNvPr id="186" name="Google Shape;186;p19"/>
          <p:cNvSpPr txBox="1"/>
          <p:nvPr/>
        </p:nvSpPr>
        <p:spPr>
          <a:xfrm>
            <a:off x="814825" y="3394442"/>
            <a:ext cx="1353600" cy="80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MY" sz="1200">
                <a:solidFill>
                  <a:schemeClr val="dk1"/>
                </a:solidFill>
                <a:latin typeface="Roboto"/>
                <a:ea typeface="Roboto"/>
                <a:cs typeface="Roboto"/>
                <a:sym typeface="Roboto"/>
              </a:rPr>
              <a:t>Analytics or insights useful to NWT’s management</a:t>
            </a:r>
            <a:endParaRPr sz="1200">
              <a:solidFill>
                <a:schemeClr val="dk1"/>
              </a:solidFill>
              <a:latin typeface="Roboto"/>
              <a:ea typeface="Roboto"/>
              <a:cs typeface="Roboto"/>
              <a:sym typeface="Roboto"/>
            </a:endParaRPr>
          </a:p>
        </p:txBody>
      </p:sp>
      <p:sp>
        <p:nvSpPr>
          <p:cNvPr id="187" name="Google Shape;187;p19"/>
          <p:cNvSpPr txBox="1"/>
          <p:nvPr/>
        </p:nvSpPr>
        <p:spPr>
          <a:xfrm>
            <a:off x="2905370" y="3394442"/>
            <a:ext cx="1353600" cy="80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MY" sz="1200">
                <a:solidFill>
                  <a:schemeClr val="dk1"/>
                </a:solidFill>
                <a:latin typeface="Roboto"/>
                <a:ea typeface="Roboto"/>
                <a:cs typeface="Roboto"/>
                <a:sym typeface="Roboto"/>
              </a:rPr>
              <a:t>Project Overview, Product Backlog, etc</a:t>
            </a:r>
            <a:endParaRPr sz="1200">
              <a:solidFill>
                <a:schemeClr val="dk1"/>
              </a:solidFill>
              <a:latin typeface="Roboto"/>
              <a:ea typeface="Roboto"/>
              <a:cs typeface="Roboto"/>
              <a:sym typeface="Roboto"/>
            </a:endParaRPr>
          </a:p>
        </p:txBody>
      </p:sp>
      <p:sp>
        <p:nvSpPr>
          <p:cNvPr id="188" name="Google Shape;188;p19"/>
          <p:cNvSpPr txBox="1"/>
          <p:nvPr/>
        </p:nvSpPr>
        <p:spPr>
          <a:xfrm>
            <a:off x="7132901" y="3428667"/>
            <a:ext cx="1353600" cy="80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MY" sz="1200">
                <a:solidFill>
                  <a:schemeClr val="dk1"/>
                </a:solidFill>
                <a:latin typeface="Roboto"/>
                <a:ea typeface="Roboto"/>
                <a:cs typeface="Roboto"/>
                <a:sym typeface="Roboto"/>
              </a:rPr>
              <a:t>Link to Trello board, GitHub, Snowflake</a:t>
            </a:r>
            <a:endParaRPr sz="1200">
              <a:solidFill>
                <a:schemeClr val="dk1"/>
              </a:solidFill>
              <a:latin typeface="Roboto"/>
              <a:ea typeface="Roboto"/>
              <a:cs typeface="Roboto"/>
              <a:sym typeface="Roboto"/>
            </a:endParaRPr>
          </a:p>
        </p:txBody>
      </p:sp>
      <p:grpSp>
        <p:nvGrpSpPr>
          <p:cNvPr id="2" name="Google Shape;168;p19">
            <a:extLst>
              <a:ext uri="{FF2B5EF4-FFF2-40B4-BE49-F238E27FC236}">
                <a16:creationId xmlns:a16="http://schemas.microsoft.com/office/drawing/2014/main" id="{A0A05CBA-6502-08BB-01A8-9A133F5461E9}"/>
              </a:ext>
            </a:extLst>
          </p:cNvPr>
          <p:cNvGrpSpPr/>
          <p:nvPr/>
        </p:nvGrpSpPr>
        <p:grpSpPr>
          <a:xfrm>
            <a:off x="4851905" y="1271929"/>
            <a:ext cx="1693218" cy="3225050"/>
            <a:chOff x="4775098" y="1305575"/>
            <a:chExt cx="1693218" cy="3225050"/>
          </a:xfrm>
        </p:grpSpPr>
        <p:sp>
          <p:nvSpPr>
            <p:cNvPr id="3" name="Google Shape;169;p19">
              <a:extLst>
                <a:ext uri="{FF2B5EF4-FFF2-40B4-BE49-F238E27FC236}">
                  <a16:creationId xmlns:a16="http://schemas.microsoft.com/office/drawing/2014/main" id="{76811F6C-7C95-86D4-0698-AA09ABDA989F}"/>
                </a:ext>
              </a:extLst>
            </p:cNvPr>
            <p:cNvSpPr/>
            <p:nvPr/>
          </p:nvSpPr>
          <p:spPr>
            <a:xfrm>
              <a:off x="4777402" y="2284559"/>
              <a:ext cx="1690914" cy="2246066"/>
            </a:xfrm>
            <a:custGeom>
              <a:avLst/>
              <a:gdLst/>
              <a:ahLst/>
              <a:cxnLst/>
              <a:rect l="l" t="t" r="r" b="b"/>
              <a:pathLst>
                <a:path w="58840" h="78158" extrusionOk="0">
                  <a:moveTo>
                    <a:pt x="0" y="0"/>
                  </a:moveTo>
                  <a:lnTo>
                    <a:pt x="0" y="78157"/>
                  </a:lnTo>
                  <a:lnTo>
                    <a:pt x="58839" y="78157"/>
                  </a:lnTo>
                  <a:lnTo>
                    <a:pt x="588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0;p19">
              <a:extLst>
                <a:ext uri="{FF2B5EF4-FFF2-40B4-BE49-F238E27FC236}">
                  <a16:creationId xmlns:a16="http://schemas.microsoft.com/office/drawing/2014/main" id="{132A30C4-1E76-2A46-1E3D-CB988B0E329A}"/>
                </a:ext>
              </a:extLst>
            </p:cNvPr>
            <p:cNvSpPr/>
            <p:nvPr/>
          </p:nvSpPr>
          <p:spPr>
            <a:xfrm>
              <a:off x="4905833" y="3200073"/>
              <a:ext cx="1434059" cy="29"/>
            </a:xfrm>
            <a:custGeom>
              <a:avLst/>
              <a:gdLst/>
              <a:ahLst/>
              <a:cxnLst/>
              <a:rect l="l" t="t" r="r" b="b"/>
              <a:pathLst>
                <a:path w="49902" h="1" fill="none" extrusionOk="0">
                  <a:moveTo>
                    <a:pt x="0" y="1"/>
                  </a:moveTo>
                  <a:lnTo>
                    <a:pt x="49902" y="1"/>
                  </a:lnTo>
                </a:path>
              </a:pathLst>
            </a:custGeom>
            <a:noFill/>
            <a:ln w="9525" cap="flat" cmpd="sng">
              <a:solidFill>
                <a:srgbClr val="4F67A2"/>
              </a:solidFill>
              <a:prstDash val="solid"/>
              <a:miter lim="169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 name="Google Shape;171;p19">
              <a:extLst>
                <a:ext uri="{FF2B5EF4-FFF2-40B4-BE49-F238E27FC236}">
                  <a16:creationId xmlns:a16="http://schemas.microsoft.com/office/drawing/2014/main" id="{B5A73F0D-82E9-0985-3BC3-23568D49A70B}"/>
                </a:ext>
              </a:extLst>
            </p:cNvPr>
            <p:cNvSpPr/>
            <p:nvPr/>
          </p:nvSpPr>
          <p:spPr>
            <a:xfrm>
              <a:off x="4775098" y="1305575"/>
              <a:ext cx="1690500" cy="1059000"/>
            </a:xfrm>
            <a:prstGeom prst="round2SameRect">
              <a:avLst>
                <a:gd name="adj1" fmla="val 50000"/>
                <a:gd name="adj2" fmla="val 0"/>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84;p19">
            <a:extLst>
              <a:ext uri="{FF2B5EF4-FFF2-40B4-BE49-F238E27FC236}">
                <a16:creationId xmlns:a16="http://schemas.microsoft.com/office/drawing/2014/main" id="{4925F8D9-F5DD-26C0-6446-415467F02C34}"/>
              </a:ext>
            </a:extLst>
          </p:cNvPr>
          <p:cNvSpPr txBox="1"/>
          <p:nvPr/>
        </p:nvSpPr>
        <p:spPr>
          <a:xfrm>
            <a:off x="5109224" y="2472378"/>
            <a:ext cx="11811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4F67A2"/>
                </a:solidFill>
                <a:latin typeface="Fira Sans Extra Condensed Medium"/>
                <a:ea typeface="Fira Sans Extra Condensed Medium"/>
                <a:cs typeface="Fira Sans Extra Condensed Medium"/>
                <a:sym typeface="Fira Sans Extra Condensed Medium"/>
              </a:rPr>
              <a:t>03</a:t>
            </a:r>
            <a:endParaRPr sz="1800">
              <a:solidFill>
                <a:srgbClr val="4F67A2"/>
              </a:solidFill>
              <a:latin typeface="Fira Sans Extra Condensed Medium"/>
              <a:ea typeface="Fira Sans Extra Condensed Medium"/>
              <a:cs typeface="Fira Sans Extra Condensed Medium"/>
              <a:sym typeface="Fira Sans Extra Condensed Medium"/>
            </a:endParaRPr>
          </a:p>
        </p:txBody>
      </p:sp>
      <p:sp>
        <p:nvSpPr>
          <p:cNvPr id="12" name="Google Shape;188;p19">
            <a:extLst>
              <a:ext uri="{FF2B5EF4-FFF2-40B4-BE49-F238E27FC236}">
                <a16:creationId xmlns:a16="http://schemas.microsoft.com/office/drawing/2014/main" id="{47CA9BF5-DA13-B878-1E78-41498ACB5B47}"/>
              </a:ext>
            </a:extLst>
          </p:cNvPr>
          <p:cNvSpPr txBox="1"/>
          <p:nvPr/>
        </p:nvSpPr>
        <p:spPr>
          <a:xfrm>
            <a:off x="5022974" y="3394442"/>
            <a:ext cx="1353600" cy="80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MY" sz="1200">
                <a:solidFill>
                  <a:schemeClr val="dk1"/>
                </a:solidFill>
                <a:latin typeface="Roboto"/>
                <a:ea typeface="Roboto"/>
                <a:cs typeface="Roboto"/>
                <a:sym typeface="Roboto"/>
              </a:rPr>
              <a:t>Individual Dashboard</a:t>
            </a:r>
            <a:endParaRPr sz="1200">
              <a:solidFill>
                <a:schemeClr val="dk1"/>
              </a:solidFill>
              <a:latin typeface="Roboto"/>
              <a:ea typeface="Roboto"/>
              <a:cs typeface="Roboto"/>
              <a:sym typeface="Roboto"/>
            </a:endParaRPr>
          </a:p>
        </p:txBody>
      </p:sp>
      <p:pic>
        <p:nvPicPr>
          <p:cNvPr id="14" name="Graphic 13" descr="Presentation with bar chart outline">
            <a:extLst>
              <a:ext uri="{FF2B5EF4-FFF2-40B4-BE49-F238E27FC236}">
                <a16:creationId xmlns:a16="http://schemas.microsoft.com/office/drawing/2014/main" id="{2A49A7D0-4009-40DC-3F1E-8ABF1CB68F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2523" y="1530909"/>
            <a:ext cx="649263" cy="65846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40AB-342F-71EC-D520-82625FFFADB1}"/>
              </a:ext>
            </a:extLst>
          </p:cNvPr>
          <p:cNvSpPr>
            <a:spLocks noGrp="1"/>
          </p:cNvSpPr>
          <p:nvPr>
            <p:ph type="title"/>
          </p:nvPr>
        </p:nvSpPr>
        <p:spPr>
          <a:xfrm>
            <a:off x="470400" y="148490"/>
            <a:ext cx="8203200" cy="481200"/>
          </a:xfrm>
        </p:spPr>
        <p:txBody>
          <a:bodyPr/>
          <a:lstStyle/>
          <a:p>
            <a:r>
              <a:rPr lang="en-MY" dirty="0"/>
              <a:t>2</a:t>
            </a:r>
            <a:r>
              <a:rPr lang="en-MY" baseline="30000" dirty="0"/>
              <a:t>nd</a:t>
            </a:r>
            <a:r>
              <a:rPr lang="en-MY"/>
              <a:t> Sprint </a:t>
            </a:r>
            <a:r>
              <a:rPr lang="en-MY" dirty="0"/>
              <a:t>Retrospective</a:t>
            </a:r>
          </a:p>
        </p:txBody>
      </p:sp>
      <p:pic>
        <p:nvPicPr>
          <p:cNvPr id="5" name="Picture 4">
            <a:extLst>
              <a:ext uri="{FF2B5EF4-FFF2-40B4-BE49-F238E27FC236}">
                <a16:creationId xmlns:a16="http://schemas.microsoft.com/office/drawing/2014/main" id="{C9C60131-39CB-CD83-8E2C-EE40811979CA}"/>
              </a:ext>
            </a:extLst>
          </p:cNvPr>
          <p:cNvPicPr>
            <a:picLocks noChangeAspect="1"/>
          </p:cNvPicPr>
          <p:nvPr/>
        </p:nvPicPr>
        <p:blipFill>
          <a:blip r:embed="rId3"/>
          <a:stretch>
            <a:fillRect/>
          </a:stretch>
        </p:blipFill>
        <p:spPr>
          <a:xfrm>
            <a:off x="2645276" y="575056"/>
            <a:ext cx="4031750" cy="4568444"/>
          </a:xfrm>
          <a:prstGeom prst="rect">
            <a:avLst/>
          </a:prstGeom>
        </p:spPr>
      </p:pic>
    </p:spTree>
    <p:extLst>
      <p:ext uri="{BB962C8B-B14F-4D97-AF65-F5344CB8AC3E}">
        <p14:creationId xmlns:p14="http://schemas.microsoft.com/office/powerpoint/2010/main" val="1556380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DB890EC6-9F5D-0028-32BF-3BEB42BEC8CF}"/>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383CF92-A814-2C8A-60B1-3DABD2D4085A}"/>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Sprint Backlog 3</a:t>
            </a:r>
          </a:p>
        </p:txBody>
      </p:sp>
      <p:pic>
        <p:nvPicPr>
          <p:cNvPr id="4" name="Picture 3">
            <a:extLst>
              <a:ext uri="{FF2B5EF4-FFF2-40B4-BE49-F238E27FC236}">
                <a16:creationId xmlns:a16="http://schemas.microsoft.com/office/drawing/2014/main" id="{C480FA8F-C30C-0E15-29F5-C0598567C58C}"/>
              </a:ext>
            </a:extLst>
          </p:cNvPr>
          <p:cNvPicPr>
            <a:picLocks noChangeAspect="1"/>
          </p:cNvPicPr>
          <p:nvPr/>
        </p:nvPicPr>
        <p:blipFill>
          <a:blip r:embed="rId3"/>
          <a:stretch>
            <a:fillRect/>
          </a:stretch>
        </p:blipFill>
        <p:spPr>
          <a:xfrm>
            <a:off x="2874025" y="1220861"/>
            <a:ext cx="3395949" cy="1202731"/>
          </a:xfrm>
          <a:prstGeom prst="rect">
            <a:avLst/>
          </a:prstGeom>
        </p:spPr>
      </p:pic>
      <p:sp>
        <p:nvSpPr>
          <p:cNvPr id="2" name="TextBox 1">
            <a:extLst>
              <a:ext uri="{FF2B5EF4-FFF2-40B4-BE49-F238E27FC236}">
                <a16:creationId xmlns:a16="http://schemas.microsoft.com/office/drawing/2014/main" id="{DE5EEA98-52DE-31BE-95E7-4BE7BD8C83B5}"/>
              </a:ext>
            </a:extLst>
          </p:cNvPr>
          <p:cNvSpPr txBox="1"/>
          <p:nvPr/>
        </p:nvSpPr>
        <p:spPr>
          <a:xfrm>
            <a:off x="3153257" y="2571750"/>
            <a:ext cx="26524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rgbClr val="FFC000"/>
                </a:solidFill>
                <a:latin typeface="Fira Sans Extra Condensed Mediu"/>
              </a:rPr>
              <a:t>Epic Story</a:t>
            </a:r>
            <a:endParaRPr lang="en-US" sz="1050" dirty="0">
              <a:solidFill>
                <a:srgbClr val="FFC000"/>
              </a:solidFill>
            </a:endParaRPr>
          </a:p>
        </p:txBody>
      </p:sp>
      <p:pic>
        <p:nvPicPr>
          <p:cNvPr id="5" name="Picture 4">
            <a:extLst>
              <a:ext uri="{FF2B5EF4-FFF2-40B4-BE49-F238E27FC236}">
                <a16:creationId xmlns:a16="http://schemas.microsoft.com/office/drawing/2014/main" id="{F8F04BCF-AEBF-D877-F6E9-78C4FA3DEDB3}"/>
              </a:ext>
            </a:extLst>
          </p:cNvPr>
          <p:cNvPicPr>
            <a:picLocks noChangeAspect="1"/>
          </p:cNvPicPr>
          <p:nvPr/>
        </p:nvPicPr>
        <p:blipFill rotWithShape="1">
          <a:blip r:embed="rId4"/>
          <a:srcRect l="2292" t="7623" r="3025" b="9859"/>
          <a:stretch/>
        </p:blipFill>
        <p:spPr>
          <a:xfrm>
            <a:off x="3025140" y="3185160"/>
            <a:ext cx="2886352" cy="1202731"/>
          </a:xfrm>
          <a:prstGeom prst="rect">
            <a:avLst/>
          </a:prstGeom>
        </p:spPr>
      </p:pic>
      <p:sp>
        <p:nvSpPr>
          <p:cNvPr id="3" name="TextBox 2">
            <a:extLst>
              <a:ext uri="{FF2B5EF4-FFF2-40B4-BE49-F238E27FC236}">
                <a16:creationId xmlns:a16="http://schemas.microsoft.com/office/drawing/2014/main" id="{708915FD-B809-5129-939C-2357114D7EC4}"/>
              </a:ext>
            </a:extLst>
          </p:cNvPr>
          <p:cNvSpPr txBox="1"/>
          <p:nvPr/>
        </p:nvSpPr>
        <p:spPr>
          <a:xfrm>
            <a:off x="3259057" y="820751"/>
            <a:ext cx="26524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rgbClr val="7030A0"/>
                </a:solidFill>
                <a:latin typeface="Fira Sans Extra Condensed Mediu"/>
              </a:rPr>
              <a:t>Sprint Goal</a:t>
            </a:r>
            <a:endParaRPr lang="en-US" sz="1050" dirty="0"/>
          </a:p>
        </p:txBody>
      </p:sp>
      <p:sp>
        <p:nvSpPr>
          <p:cNvPr id="6" name="TextBox 5">
            <a:extLst>
              <a:ext uri="{FF2B5EF4-FFF2-40B4-BE49-F238E27FC236}">
                <a16:creationId xmlns:a16="http://schemas.microsoft.com/office/drawing/2014/main" id="{7183014F-DEF6-3619-095F-BC28106A7BDA}"/>
              </a:ext>
            </a:extLst>
          </p:cNvPr>
          <p:cNvSpPr txBox="1"/>
          <p:nvPr/>
        </p:nvSpPr>
        <p:spPr>
          <a:xfrm>
            <a:off x="156961" y="341670"/>
            <a:ext cx="30026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chemeClr val="accent3">
                    <a:lumMod val="75000"/>
                  </a:schemeClr>
                </a:solidFill>
                <a:latin typeface="Fira Sans Extra Condensed Mediu"/>
              </a:rPr>
              <a:t>Scrum Master: Jun Wei</a:t>
            </a:r>
            <a:endParaRPr lang="en-US" sz="1050" dirty="0">
              <a:solidFill>
                <a:schemeClr val="accent3">
                  <a:lumMod val="75000"/>
                </a:schemeClr>
              </a:solidFill>
            </a:endParaRPr>
          </a:p>
        </p:txBody>
      </p:sp>
    </p:spTree>
    <p:extLst>
      <p:ext uri="{BB962C8B-B14F-4D97-AF65-F5344CB8AC3E}">
        <p14:creationId xmlns:p14="http://schemas.microsoft.com/office/powerpoint/2010/main" val="1505031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dirty="0"/>
              <a:t>Sprint Backlog 3 (</a:t>
            </a:r>
            <a:r>
              <a:rPr lang="en" dirty="0">
                <a:solidFill>
                  <a:srgbClr val="00B050"/>
                </a:solidFill>
              </a:rPr>
              <a:t>User Stories</a:t>
            </a:r>
            <a:r>
              <a:rPr lang="en" dirty="0"/>
              <a:t>)</a:t>
            </a:r>
          </a:p>
        </p:txBody>
      </p:sp>
      <p:cxnSp>
        <p:nvCxnSpPr>
          <p:cNvPr id="4" name="Straight Arrow Connector 3">
            <a:extLst>
              <a:ext uri="{FF2B5EF4-FFF2-40B4-BE49-F238E27FC236}">
                <a16:creationId xmlns:a16="http://schemas.microsoft.com/office/drawing/2014/main" id="{6AC7232E-4FD0-D985-A067-3788A516D352}"/>
              </a:ext>
            </a:extLst>
          </p:cNvPr>
          <p:cNvCxnSpPr>
            <a:cxnSpLocks/>
          </p:cNvCxnSpPr>
          <p:nvPr/>
        </p:nvCxnSpPr>
        <p:spPr>
          <a:xfrm flipH="1" flipV="1">
            <a:off x="2221325" y="1340456"/>
            <a:ext cx="890488" cy="5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C1B5BDA-803F-3532-9597-3AEAEFEEEB87}"/>
              </a:ext>
            </a:extLst>
          </p:cNvPr>
          <p:cNvCxnSpPr>
            <a:cxnSpLocks/>
          </p:cNvCxnSpPr>
          <p:nvPr/>
        </p:nvCxnSpPr>
        <p:spPr>
          <a:xfrm flipH="1">
            <a:off x="2498795" y="1976944"/>
            <a:ext cx="568258" cy="475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A4A120-098A-1024-74F3-14F9FF0CBB2C}"/>
              </a:ext>
            </a:extLst>
          </p:cNvPr>
          <p:cNvCxnSpPr>
            <a:cxnSpLocks/>
          </p:cNvCxnSpPr>
          <p:nvPr/>
        </p:nvCxnSpPr>
        <p:spPr>
          <a:xfrm>
            <a:off x="4556878" y="1916000"/>
            <a:ext cx="0" cy="868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D42621C-CFE0-D4D4-EB23-95C29FCF36D6}"/>
              </a:ext>
            </a:extLst>
          </p:cNvPr>
          <p:cNvCxnSpPr>
            <a:cxnSpLocks/>
          </p:cNvCxnSpPr>
          <p:nvPr/>
        </p:nvCxnSpPr>
        <p:spPr>
          <a:xfrm>
            <a:off x="6127661" y="1780652"/>
            <a:ext cx="517543" cy="736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C50DBC8-4935-05D6-DB78-7EC61537F303}"/>
              </a:ext>
            </a:extLst>
          </p:cNvPr>
          <p:cNvCxnSpPr>
            <a:cxnSpLocks/>
          </p:cNvCxnSpPr>
          <p:nvPr/>
        </p:nvCxnSpPr>
        <p:spPr>
          <a:xfrm>
            <a:off x="6141251" y="1338902"/>
            <a:ext cx="818826" cy="1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0B18B7B-F8FF-A67B-14FD-8DF5AD501580}"/>
              </a:ext>
            </a:extLst>
          </p:cNvPr>
          <p:cNvPicPr>
            <a:picLocks noChangeAspect="1"/>
          </p:cNvPicPr>
          <p:nvPr/>
        </p:nvPicPr>
        <p:blipFill rotWithShape="1">
          <a:blip r:embed="rId3"/>
          <a:srcRect l="4831" t="1680" r="3087" b="4758"/>
          <a:stretch/>
        </p:blipFill>
        <p:spPr>
          <a:xfrm>
            <a:off x="685433" y="2516655"/>
            <a:ext cx="2035479" cy="1513626"/>
          </a:xfrm>
          <a:prstGeom prst="rect">
            <a:avLst/>
          </a:prstGeom>
        </p:spPr>
      </p:pic>
      <p:pic>
        <p:nvPicPr>
          <p:cNvPr id="16" name="Picture 15">
            <a:extLst>
              <a:ext uri="{FF2B5EF4-FFF2-40B4-BE49-F238E27FC236}">
                <a16:creationId xmlns:a16="http://schemas.microsoft.com/office/drawing/2014/main" id="{1992E1B5-1B80-8BD2-A5D2-9BA5F87539AB}"/>
              </a:ext>
            </a:extLst>
          </p:cNvPr>
          <p:cNvPicPr>
            <a:picLocks noChangeAspect="1"/>
          </p:cNvPicPr>
          <p:nvPr/>
        </p:nvPicPr>
        <p:blipFill rotWithShape="1">
          <a:blip r:embed="rId4"/>
          <a:srcRect l="4851" t="4070" r="3363" b="5436"/>
          <a:stretch/>
        </p:blipFill>
        <p:spPr>
          <a:xfrm>
            <a:off x="3550701" y="3314562"/>
            <a:ext cx="2204516" cy="1527813"/>
          </a:xfrm>
          <a:prstGeom prst="rect">
            <a:avLst/>
          </a:prstGeom>
        </p:spPr>
      </p:pic>
      <p:pic>
        <p:nvPicPr>
          <p:cNvPr id="20" name="Picture 19">
            <a:extLst>
              <a:ext uri="{FF2B5EF4-FFF2-40B4-BE49-F238E27FC236}">
                <a16:creationId xmlns:a16="http://schemas.microsoft.com/office/drawing/2014/main" id="{2F949349-BFCA-D682-C620-BFDEAE735715}"/>
              </a:ext>
            </a:extLst>
          </p:cNvPr>
          <p:cNvPicPr>
            <a:picLocks noChangeAspect="1"/>
          </p:cNvPicPr>
          <p:nvPr/>
        </p:nvPicPr>
        <p:blipFill rotWithShape="1">
          <a:blip r:embed="rId5"/>
          <a:srcRect l="3955" t="5874" r="4348" b="3117"/>
          <a:stretch/>
        </p:blipFill>
        <p:spPr>
          <a:xfrm>
            <a:off x="6603816" y="2635796"/>
            <a:ext cx="2083059" cy="1552192"/>
          </a:xfrm>
          <a:prstGeom prst="rect">
            <a:avLst/>
          </a:prstGeom>
        </p:spPr>
      </p:pic>
      <p:sp>
        <p:nvSpPr>
          <p:cNvPr id="3" name="TextBox 2">
            <a:extLst>
              <a:ext uri="{FF2B5EF4-FFF2-40B4-BE49-F238E27FC236}">
                <a16:creationId xmlns:a16="http://schemas.microsoft.com/office/drawing/2014/main" id="{2CBAB661-F4AC-9F76-A6EE-6EE54E950A57}"/>
              </a:ext>
            </a:extLst>
          </p:cNvPr>
          <p:cNvSpPr txBox="1"/>
          <p:nvPr/>
        </p:nvSpPr>
        <p:spPr>
          <a:xfrm>
            <a:off x="-315114" y="17354"/>
            <a:ext cx="1597577" cy="415498"/>
          </a:xfrm>
          <a:prstGeom prst="rect">
            <a:avLst/>
          </a:prstGeom>
          <a:noFill/>
        </p:spPr>
        <p:txBody>
          <a:bodyPr wrap="square" rtlCol="0">
            <a:spAutoFit/>
          </a:bodyPr>
          <a:lstStyle/>
          <a:p>
            <a:pPr algn="ctr"/>
            <a:r>
              <a:rPr lang="en-US" sz="1050" dirty="0"/>
              <a:t>User Story ID 1</a:t>
            </a:r>
          </a:p>
          <a:p>
            <a:pPr algn="ctr"/>
            <a:r>
              <a:rPr lang="en-US" sz="1050" dirty="0"/>
              <a:t>Darryl</a:t>
            </a:r>
            <a:endParaRPr lang="en-SG" sz="1050" dirty="0"/>
          </a:p>
        </p:txBody>
      </p:sp>
      <p:sp>
        <p:nvSpPr>
          <p:cNvPr id="5" name="TextBox 4">
            <a:extLst>
              <a:ext uri="{FF2B5EF4-FFF2-40B4-BE49-F238E27FC236}">
                <a16:creationId xmlns:a16="http://schemas.microsoft.com/office/drawing/2014/main" id="{6B5462F4-6ACE-F9D9-9D46-D52B6F09AF7E}"/>
              </a:ext>
            </a:extLst>
          </p:cNvPr>
          <p:cNvSpPr txBox="1"/>
          <p:nvPr/>
        </p:nvSpPr>
        <p:spPr>
          <a:xfrm>
            <a:off x="739441" y="2156252"/>
            <a:ext cx="1597577" cy="415498"/>
          </a:xfrm>
          <a:prstGeom prst="rect">
            <a:avLst/>
          </a:prstGeom>
          <a:noFill/>
        </p:spPr>
        <p:txBody>
          <a:bodyPr wrap="square" rtlCol="0">
            <a:spAutoFit/>
          </a:bodyPr>
          <a:lstStyle/>
          <a:p>
            <a:pPr algn="ctr"/>
            <a:r>
              <a:rPr lang="en-US" sz="1050" dirty="0"/>
              <a:t>User Story ID 2</a:t>
            </a:r>
          </a:p>
          <a:p>
            <a:pPr algn="ctr"/>
            <a:r>
              <a:rPr lang="en-US" sz="1050" dirty="0"/>
              <a:t>Zhi Xin</a:t>
            </a:r>
            <a:endParaRPr lang="en-SG" sz="1050" dirty="0"/>
          </a:p>
        </p:txBody>
      </p:sp>
      <p:sp>
        <p:nvSpPr>
          <p:cNvPr id="9" name="TextBox 8">
            <a:extLst>
              <a:ext uri="{FF2B5EF4-FFF2-40B4-BE49-F238E27FC236}">
                <a16:creationId xmlns:a16="http://schemas.microsoft.com/office/drawing/2014/main" id="{3C2D9C36-C267-4652-5370-C5DF30759A66}"/>
              </a:ext>
            </a:extLst>
          </p:cNvPr>
          <p:cNvSpPr txBox="1"/>
          <p:nvPr/>
        </p:nvSpPr>
        <p:spPr>
          <a:xfrm>
            <a:off x="3786486" y="2899064"/>
            <a:ext cx="1597577" cy="415498"/>
          </a:xfrm>
          <a:prstGeom prst="rect">
            <a:avLst/>
          </a:prstGeom>
          <a:noFill/>
        </p:spPr>
        <p:txBody>
          <a:bodyPr wrap="square" rtlCol="0">
            <a:spAutoFit/>
          </a:bodyPr>
          <a:lstStyle/>
          <a:p>
            <a:pPr algn="ctr"/>
            <a:r>
              <a:rPr lang="en-US" sz="1050" dirty="0"/>
              <a:t>User Story ID 3</a:t>
            </a:r>
          </a:p>
          <a:p>
            <a:pPr algn="ctr"/>
            <a:r>
              <a:rPr lang="en-US" sz="1050" dirty="0"/>
              <a:t>Jun Wei</a:t>
            </a:r>
            <a:endParaRPr lang="en-SG" sz="1050" dirty="0"/>
          </a:p>
        </p:txBody>
      </p:sp>
      <p:sp>
        <p:nvSpPr>
          <p:cNvPr id="12" name="TextBox 11">
            <a:extLst>
              <a:ext uri="{FF2B5EF4-FFF2-40B4-BE49-F238E27FC236}">
                <a16:creationId xmlns:a16="http://schemas.microsoft.com/office/drawing/2014/main" id="{971F727B-FF9F-CEF1-9708-393CFF74C478}"/>
              </a:ext>
            </a:extLst>
          </p:cNvPr>
          <p:cNvSpPr txBox="1"/>
          <p:nvPr/>
        </p:nvSpPr>
        <p:spPr>
          <a:xfrm>
            <a:off x="6860990" y="2299166"/>
            <a:ext cx="1597577" cy="577081"/>
          </a:xfrm>
          <a:prstGeom prst="rect">
            <a:avLst/>
          </a:prstGeom>
          <a:noFill/>
        </p:spPr>
        <p:txBody>
          <a:bodyPr wrap="square" rtlCol="0">
            <a:spAutoFit/>
          </a:bodyPr>
          <a:lstStyle/>
          <a:p>
            <a:pPr algn="ctr"/>
            <a:r>
              <a:rPr lang="en-US" sz="1050" dirty="0"/>
              <a:t>User Story ID 4 </a:t>
            </a:r>
          </a:p>
          <a:p>
            <a:pPr algn="ctr"/>
            <a:r>
              <a:rPr lang="en-US" sz="1050" dirty="0"/>
              <a:t>Zhen Ye</a:t>
            </a:r>
          </a:p>
          <a:p>
            <a:pPr algn="ctr"/>
            <a:endParaRPr lang="en-SG" sz="1050" dirty="0"/>
          </a:p>
        </p:txBody>
      </p:sp>
      <p:sp>
        <p:nvSpPr>
          <p:cNvPr id="13" name="TextBox 12">
            <a:extLst>
              <a:ext uri="{FF2B5EF4-FFF2-40B4-BE49-F238E27FC236}">
                <a16:creationId xmlns:a16="http://schemas.microsoft.com/office/drawing/2014/main" id="{3A7F740F-AEEC-546D-7B8F-4971B2EAE300}"/>
              </a:ext>
            </a:extLst>
          </p:cNvPr>
          <p:cNvSpPr txBox="1"/>
          <p:nvPr/>
        </p:nvSpPr>
        <p:spPr>
          <a:xfrm>
            <a:off x="7229371" y="580446"/>
            <a:ext cx="1597577" cy="415498"/>
          </a:xfrm>
          <a:prstGeom prst="rect">
            <a:avLst/>
          </a:prstGeom>
          <a:noFill/>
        </p:spPr>
        <p:txBody>
          <a:bodyPr wrap="square" rtlCol="0">
            <a:spAutoFit/>
          </a:bodyPr>
          <a:lstStyle/>
          <a:p>
            <a:pPr algn="ctr"/>
            <a:r>
              <a:rPr lang="en-US" sz="1050" dirty="0"/>
              <a:t>User Story ID 5</a:t>
            </a:r>
          </a:p>
          <a:p>
            <a:pPr algn="ctr"/>
            <a:r>
              <a:rPr lang="en-US" sz="1050" dirty="0"/>
              <a:t>Yu Xuan</a:t>
            </a:r>
            <a:endParaRPr lang="en-SG" sz="1050" dirty="0"/>
          </a:p>
        </p:txBody>
      </p:sp>
      <p:pic>
        <p:nvPicPr>
          <p:cNvPr id="17" name="Picture 16">
            <a:extLst>
              <a:ext uri="{FF2B5EF4-FFF2-40B4-BE49-F238E27FC236}">
                <a16:creationId xmlns:a16="http://schemas.microsoft.com/office/drawing/2014/main" id="{20A593DE-6121-2F95-DD2B-0FAC3B5A1A3B}"/>
              </a:ext>
            </a:extLst>
          </p:cNvPr>
          <p:cNvPicPr>
            <a:picLocks noChangeAspect="1"/>
          </p:cNvPicPr>
          <p:nvPr/>
        </p:nvPicPr>
        <p:blipFill rotWithShape="1">
          <a:blip r:embed="rId6"/>
          <a:srcRect l="2605" t="5168" r="3154" b="9178"/>
          <a:stretch/>
        </p:blipFill>
        <p:spPr>
          <a:xfrm>
            <a:off x="3339281" y="872465"/>
            <a:ext cx="2410694" cy="1001904"/>
          </a:xfrm>
          <a:prstGeom prst="rect">
            <a:avLst/>
          </a:prstGeom>
        </p:spPr>
      </p:pic>
      <p:pic>
        <p:nvPicPr>
          <p:cNvPr id="41" name="Picture 40">
            <a:extLst>
              <a:ext uri="{FF2B5EF4-FFF2-40B4-BE49-F238E27FC236}">
                <a16:creationId xmlns:a16="http://schemas.microsoft.com/office/drawing/2014/main" id="{76042311-E5C8-281F-A015-A9FE399FBD1C}"/>
              </a:ext>
            </a:extLst>
          </p:cNvPr>
          <p:cNvPicPr>
            <a:picLocks noChangeAspect="1"/>
          </p:cNvPicPr>
          <p:nvPr/>
        </p:nvPicPr>
        <p:blipFill>
          <a:blip r:embed="rId7"/>
          <a:stretch>
            <a:fillRect/>
          </a:stretch>
        </p:blipFill>
        <p:spPr>
          <a:xfrm>
            <a:off x="6973389" y="1029226"/>
            <a:ext cx="1734291" cy="1001904"/>
          </a:xfrm>
          <a:prstGeom prst="rect">
            <a:avLst/>
          </a:prstGeom>
        </p:spPr>
      </p:pic>
      <p:pic>
        <p:nvPicPr>
          <p:cNvPr id="8" name="Picture 7">
            <a:extLst>
              <a:ext uri="{FF2B5EF4-FFF2-40B4-BE49-F238E27FC236}">
                <a16:creationId xmlns:a16="http://schemas.microsoft.com/office/drawing/2014/main" id="{4EDB6D70-7512-C49A-9334-C9BB24F07B00}"/>
              </a:ext>
            </a:extLst>
          </p:cNvPr>
          <p:cNvPicPr>
            <a:picLocks noChangeAspect="1"/>
          </p:cNvPicPr>
          <p:nvPr/>
        </p:nvPicPr>
        <p:blipFill>
          <a:blip r:embed="rId8"/>
          <a:stretch>
            <a:fillRect/>
          </a:stretch>
        </p:blipFill>
        <p:spPr>
          <a:xfrm>
            <a:off x="665293" y="249412"/>
            <a:ext cx="1495496" cy="1754795"/>
          </a:xfrm>
          <a:prstGeom prst="rect">
            <a:avLst/>
          </a:prstGeom>
        </p:spPr>
      </p:pic>
    </p:spTree>
    <p:extLst>
      <p:ext uri="{BB962C8B-B14F-4D97-AF65-F5344CB8AC3E}">
        <p14:creationId xmlns:p14="http://schemas.microsoft.com/office/powerpoint/2010/main" val="3954923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70400" y="59486"/>
            <a:ext cx="8203200" cy="481200"/>
          </a:xfrm>
          <a:prstGeom prst="rect">
            <a:avLst/>
          </a:prstGeom>
        </p:spPr>
        <p:txBody>
          <a:bodyPr spcFirstLastPara="1" wrap="square" lIns="91425" tIns="91425" rIns="91425" bIns="91425" anchor="ctr" anchorCtr="0">
            <a:noAutofit/>
          </a:bodyPr>
          <a:lstStyle/>
          <a:p>
            <a:r>
              <a:rPr lang="en" dirty="0"/>
              <a:t>Sprint Backlog 3(</a:t>
            </a:r>
            <a:r>
              <a:rPr lang="en" dirty="0">
                <a:solidFill>
                  <a:srgbClr val="00B050"/>
                </a:solidFill>
              </a:rPr>
              <a:t>User Stories</a:t>
            </a:r>
            <a:r>
              <a:rPr lang="en" dirty="0"/>
              <a:t>)</a:t>
            </a:r>
          </a:p>
        </p:txBody>
      </p:sp>
      <p:sp>
        <p:nvSpPr>
          <p:cNvPr id="11" name="TextBox 10">
            <a:extLst>
              <a:ext uri="{FF2B5EF4-FFF2-40B4-BE49-F238E27FC236}">
                <a16:creationId xmlns:a16="http://schemas.microsoft.com/office/drawing/2014/main" id="{2AF1997D-5454-E4EF-BAAA-1AA4B7E80A78}"/>
              </a:ext>
            </a:extLst>
          </p:cNvPr>
          <p:cNvSpPr txBox="1"/>
          <p:nvPr/>
        </p:nvSpPr>
        <p:spPr>
          <a:xfrm>
            <a:off x="992488" y="575420"/>
            <a:ext cx="1493010" cy="307777"/>
          </a:xfrm>
          <a:prstGeom prst="rect">
            <a:avLst/>
          </a:prstGeom>
          <a:noFill/>
        </p:spPr>
        <p:txBody>
          <a:bodyPr wrap="square" rtlCol="0">
            <a:spAutoFit/>
          </a:bodyPr>
          <a:lstStyle/>
          <a:p>
            <a:r>
              <a:rPr lang="en-US" dirty="0"/>
              <a:t>User Story ID 1</a:t>
            </a:r>
            <a:endParaRPr lang="en-SG" dirty="0"/>
          </a:p>
        </p:txBody>
      </p:sp>
      <p:sp>
        <p:nvSpPr>
          <p:cNvPr id="13" name="TextBox 12">
            <a:extLst>
              <a:ext uri="{FF2B5EF4-FFF2-40B4-BE49-F238E27FC236}">
                <a16:creationId xmlns:a16="http://schemas.microsoft.com/office/drawing/2014/main" id="{E6B5608E-9092-17DB-9497-A4B7D44E9E0B}"/>
              </a:ext>
            </a:extLst>
          </p:cNvPr>
          <p:cNvSpPr txBox="1"/>
          <p:nvPr/>
        </p:nvSpPr>
        <p:spPr>
          <a:xfrm>
            <a:off x="5548791" y="1590938"/>
            <a:ext cx="1493010" cy="307777"/>
          </a:xfrm>
          <a:prstGeom prst="rect">
            <a:avLst/>
          </a:prstGeom>
          <a:noFill/>
        </p:spPr>
        <p:txBody>
          <a:bodyPr wrap="square" rtlCol="0">
            <a:spAutoFit/>
          </a:bodyPr>
          <a:lstStyle/>
          <a:p>
            <a:r>
              <a:rPr lang="en-US" dirty="0"/>
              <a:t>User Story ID 3</a:t>
            </a:r>
            <a:endParaRPr lang="en-SG" dirty="0"/>
          </a:p>
        </p:txBody>
      </p:sp>
      <p:pic>
        <p:nvPicPr>
          <p:cNvPr id="8" name="Picture 7">
            <a:extLst>
              <a:ext uri="{FF2B5EF4-FFF2-40B4-BE49-F238E27FC236}">
                <a16:creationId xmlns:a16="http://schemas.microsoft.com/office/drawing/2014/main" id="{1EA3AB34-3033-1FD0-A15E-D65BEA10116D}"/>
              </a:ext>
            </a:extLst>
          </p:cNvPr>
          <p:cNvPicPr>
            <a:picLocks noChangeAspect="1"/>
          </p:cNvPicPr>
          <p:nvPr/>
        </p:nvPicPr>
        <p:blipFill>
          <a:blip r:embed="rId3"/>
          <a:stretch>
            <a:fillRect/>
          </a:stretch>
        </p:blipFill>
        <p:spPr>
          <a:xfrm>
            <a:off x="3595210" y="1898715"/>
            <a:ext cx="5475311" cy="2885545"/>
          </a:xfrm>
          <a:prstGeom prst="rect">
            <a:avLst/>
          </a:prstGeom>
        </p:spPr>
      </p:pic>
      <p:pic>
        <p:nvPicPr>
          <p:cNvPr id="10" name="Picture 9">
            <a:extLst>
              <a:ext uri="{FF2B5EF4-FFF2-40B4-BE49-F238E27FC236}">
                <a16:creationId xmlns:a16="http://schemas.microsoft.com/office/drawing/2014/main" id="{30030389-7FF4-D121-A395-FEB6288EDF35}"/>
              </a:ext>
            </a:extLst>
          </p:cNvPr>
          <p:cNvPicPr>
            <a:picLocks noChangeAspect="1"/>
          </p:cNvPicPr>
          <p:nvPr/>
        </p:nvPicPr>
        <p:blipFill rotWithShape="1">
          <a:blip r:embed="rId4"/>
          <a:srcRect l="3615" t="6068" r="3885" b="9147"/>
          <a:stretch/>
        </p:blipFill>
        <p:spPr>
          <a:xfrm>
            <a:off x="129539" y="975361"/>
            <a:ext cx="3314701" cy="1287780"/>
          </a:xfrm>
          <a:prstGeom prst="rect">
            <a:avLst/>
          </a:prstGeom>
        </p:spPr>
      </p:pic>
    </p:spTree>
    <p:extLst>
      <p:ext uri="{BB962C8B-B14F-4D97-AF65-F5344CB8AC3E}">
        <p14:creationId xmlns:p14="http://schemas.microsoft.com/office/powerpoint/2010/main" val="975843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70400" y="59486"/>
            <a:ext cx="8203200" cy="481200"/>
          </a:xfrm>
          <a:prstGeom prst="rect">
            <a:avLst/>
          </a:prstGeom>
        </p:spPr>
        <p:txBody>
          <a:bodyPr spcFirstLastPara="1" wrap="square" lIns="91425" tIns="91425" rIns="91425" bIns="91425" anchor="ctr" anchorCtr="0">
            <a:noAutofit/>
          </a:bodyPr>
          <a:lstStyle/>
          <a:p>
            <a:r>
              <a:rPr lang="en" dirty="0"/>
              <a:t>Sprint Backlog 3(</a:t>
            </a:r>
            <a:r>
              <a:rPr lang="en" dirty="0">
                <a:solidFill>
                  <a:srgbClr val="00B050"/>
                </a:solidFill>
              </a:rPr>
              <a:t>User Stories</a:t>
            </a:r>
            <a:r>
              <a:rPr lang="en" dirty="0"/>
              <a:t>)</a:t>
            </a:r>
          </a:p>
        </p:txBody>
      </p:sp>
      <p:sp>
        <p:nvSpPr>
          <p:cNvPr id="11" name="TextBox 10">
            <a:extLst>
              <a:ext uri="{FF2B5EF4-FFF2-40B4-BE49-F238E27FC236}">
                <a16:creationId xmlns:a16="http://schemas.microsoft.com/office/drawing/2014/main" id="{2AF1997D-5454-E4EF-BAAA-1AA4B7E80A78}"/>
              </a:ext>
            </a:extLst>
          </p:cNvPr>
          <p:cNvSpPr txBox="1"/>
          <p:nvPr/>
        </p:nvSpPr>
        <p:spPr>
          <a:xfrm>
            <a:off x="1517860" y="1331694"/>
            <a:ext cx="1493010" cy="307777"/>
          </a:xfrm>
          <a:prstGeom prst="rect">
            <a:avLst/>
          </a:prstGeom>
          <a:noFill/>
        </p:spPr>
        <p:txBody>
          <a:bodyPr wrap="square" rtlCol="0">
            <a:spAutoFit/>
          </a:bodyPr>
          <a:lstStyle/>
          <a:p>
            <a:r>
              <a:rPr lang="en-US" dirty="0"/>
              <a:t>User Story ID 4</a:t>
            </a:r>
            <a:endParaRPr lang="en-SG" dirty="0"/>
          </a:p>
        </p:txBody>
      </p:sp>
      <p:sp>
        <p:nvSpPr>
          <p:cNvPr id="13" name="TextBox 12">
            <a:extLst>
              <a:ext uri="{FF2B5EF4-FFF2-40B4-BE49-F238E27FC236}">
                <a16:creationId xmlns:a16="http://schemas.microsoft.com/office/drawing/2014/main" id="{E6B5608E-9092-17DB-9497-A4B7D44E9E0B}"/>
              </a:ext>
            </a:extLst>
          </p:cNvPr>
          <p:cNvSpPr txBox="1"/>
          <p:nvPr/>
        </p:nvSpPr>
        <p:spPr>
          <a:xfrm>
            <a:off x="5591457" y="1337245"/>
            <a:ext cx="1493010" cy="307777"/>
          </a:xfrm>
          <a:prstGeom prst="rect">
            <a:avLst/>
          </a:prstGeom>
          <a:noFill/>
        </p:spPr>
        <p:txBody>
          <a:bodyPr wrap="square" rtlCol="0">
            <a:spAutoFit/>
          </a:bodyPr>
          <a:lstStyle/>
          <a:p>
            <a:r>
              <a:rPr lang="en-US" dirty="0"/>
              <a:t>User Story </a:t>
            </a:r>
            <a:r>
              <a:rPr lang="en-US"/>
              <a:t>ID 5</a:t>
            </a:r>
            <a:endParaRPr lang="en-SG" dirty="0"/>
          </a:p>
        </p:txBody>
      </p:sp>
      <p:pic>
        <p:nvPicPr>
          <p:cNvPr id="5" name="Picture 4">
            <a:extLst>
              <a:ext uri="{FF2B5EF4-FFF2-40B4-BE49-F238E27FC236}">
                <a16:creationId xmlns:a16="http://schemas.microsoft.com/office/drawing/2014/main" id="{07C88E35-0951-6B86-7DE9-67CCBC6A6C4E}"/>
              </a:ext>
            </a:extLst>
          </p:cNvPr>
          <p:cNvPicPr>
            <a:picLocks noChangeAspect="1"/>
          </p:cNvPicPr>
          <p:nvPr/>
        </p:nvPicPr>
        <p:blipFill rotWithShape="1">
          <a:blip r:embed="rId3"/>
          <a:srcRect l="2623" t="4780" r="1683" b="3384"/>
          <a:stretch/>
        </p:blipFill>
        <p:spPr>
          <a:xfrm>
            <a:off x="470400" y="1838914"/>
            <a:ext cx="3688080" cy="2154196"/>
          </a:xfrm>
          <a:prstGeom prst="rect">
            <a:avLst/>
          </a:prstGeom>
        </p:spPr>
      </p:pic>
      <p:pic>
        <p:nvPicPr>
          <p:cNvPr id="6" name="Picture 5">
            <a:extLst>
              <a:ext uri="{FF2B5EF4-FFF2-40B4-BE49-F238E27FC236}">
                <a16:creationId xmlns:a16="http://schemas.microsoft.com/office/drawing/2014/main" id="{83647DFE-31F9-C82C-F1ED-136573FC25D3}"/>
              </a:ext>
            </a:extLst>
          </p:cNvPr>
          <p:cNvPicPr>
            <a:picLocks noChangeAspect="1"/>
          </p:cNvPicPr>
          <p:nvPr/>
        </p:nvPicPr>
        <p:blipFill>
          <a:blip r:embed="rId4"/>
          <a:stretch>
            <a:fillRect/>
          </a:stretch>
        </p:blipFill>
        <p:spPr>
          <a:xfrm>
            <a:off x="4444391" y="1838914"/>
            <a:ext cx="4508539" cy="2233588"/>
          </a:xfrm>
          <a:prstGeom prst="rect">
            <a:avLst/>
          </a:prstGeom>
        </p:spPr>
      </p:pic>
    </p:spTree>
    <p:extLst>
      <p:ext uri="{BB962C8B-B14F-4D97-AF65-F5344CB8AC3E}">
        <p14:creationId xmlns:p14="http://schemas.microsoft.com/office/powerpoint/2010/main" val="4110764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40AB-342F-71EC-D520-82625FFFADB1}"/>
              </a:ext>
            </a:extLst>
          </p:cNvPr>
          <p:cNvSpPr>
            <a:spLocks noGrp="1"/>
          </p:cNvSpPr>
          <p:nvPr>
            <p:ph type="title"/>
          </p:nvPr>
        </p:nvSpPr>
        <p:spPr>
          <a:xfrm>
            <a:off x="470400" y="212087"/>
            <a:ext cx="8203200" cy="481200"/>
          </a:xfrm>
        </p:spPr>
        <p:txBody>
          <a:bodyPr/>
          <a:lstStyle/>
          <a:p>
            <a:r>
              <a:rPr lang="en-MY"/>
              <a:t>3</a:t>
            </a:r>
            <a:r>
              <a:rPr lang="en-MY" baseline="30000"/>
              <a:t>rd</a:t>
            </a:r>
            <a:r>
              <a:rPr lang="en-MY"/>
              <a:t> Sprint </a:t>
            </a:r>
            <a:r>
              <a:rPr lang="en-MY" dirty="0"/>
              <a:t>Retrospective</a:t>
            </a:r>
          </a:p>
        </p:txBody>
      </p:sp>
      <p:pic>
        <p:nvPicPr>
          <p:cNvPr id="4" name="Picture 3" descr="A screenshot of a computer screen&#10;&#10;Description automatically generated">
            <a:extLst>
              <a:ext uri="{FF2B5EF4-FFF2-40B4-BE49-F238E27FC236}">
                <a16:creationId xmlns:a16="http://schemas.microsoft.com/office/drawing/2014/main" id="{CF4D04AD-73EC-699E-5E46-0DDA04FB2453}"/>
              </a:ext>
            </a:extLst>
          </p:cNvPr>
          <p:cNvPicPr>
            <a:picLocks noChangeAspect="1"/>
          </p:cNvPicPr>
          <p:nvPr/>
        </p:nvPicPr>
        <p:blipFill>
          <a:blip r:embed="rId2"/>
          <a:stretch>
            <a:fillRect/>
          </a:stretch>
        </p:blipFill>
        <p:spPr>
          <a:xfrm>
            <a:off x="2560327" y="603480"/>
            <a:ext cx="4023345" cy="4481268"/>
          </a:xfrm>
          <a:prstGeom prst="rect">
            <a:avLst/>
          </a:prstGeom>
        </p:spPr>
      </p:pic>
    </p:spTree>
    <p:extLst>
      <p:ext uri="{BB962C8B-B14F-4D97-AF65-F5344CB8AC3E}">
        <p14:creationId xmlns:p14="http://schemas.microsoft.com/office/powerpoint/2010/main" val="3618674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DB890EC6-9F5D-0028-32BF-3BEB42BEC8CF}"/>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383CF92-A814-2C8A-60B1-3DABD2D4085A}"/>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Sprint Backlog 4</a:t>
            </a:r>
          </a:p>
        </p:txBody>
      </p:sp>
      <p:pic>
        <p:nvPicPr>
          <p:cNvPr id="4" name="Picture 3">
            <a:extLst>
              <a:ext uri="{FF2B5EF4-FFF2-40B4-BE49-F238E27FC236}">
                <a16:creationId xmlns:a16="http://schemas.microsoft.com/office/drawing/2014/main" id="{C9CF20CE-B3E6-D51B-5271-6447DA80248A}"/>
              </a:ext>
            </a:extLst>
          </p:cNvPr>
          <p:cNvPicPr>
            <a:picLocks noChangeAspect="1"/>
          </p:cNvPicPr>
          <p:nvPr/>
        </p:nvPicPr>
        <p:blipFill rotWithShape="1">
          <a:blip r:embed="rId3"/>
          <a:srcRect b="7843"/>
          <a:stretch/>
        </p:blipFill>
        <p:spPr>
          <a:xfrm>
            <a:off x="2697858" y="904008"/>
            <a:ext cx="3626672" cy="1208891"/>
          </a:xfrm>
          <a:prstGeom prst="rect">
            <a:avLst/>
          </a:prstGeom>
        </p:spPr>
      </p:pic>
      <p:sp>
        <p:nvSpPr>
          <p:cNvPr id="2" name="TextBox 1">
            <a:extLst>
              <a:ext uri="{FF2B5EF4-FFF2-40B4-BE49-F238E27FC236}">
                <a16:creationId xmlns:a16="http://schemas.microsoft.com/office/drawing/2014/main" id="{D7567EEF-7697-D390-97F3-43A098A3C803}"/>
              </a:ext>
            </a:extLst>
          </p:cNvPr>
          <p:cNvSpPr txBox="1"/>
          <p:nvPr/>
        </p:nvSpPr>
        <p:spPr>
          <a:xfrm>
            <a:off x="3184976" y="2337465"/>
            <a:ext cx="26524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rgbClr val="FFC000"/>
                </a:solidFill>
                <a:latin typeface="Fira Sans Extra Condensed Mediu"/>
              </a:rPr>
              <a:t>Epic Story</a:t>
            </a:r>
            <a:endParaRPr lang="en-US" sz="1050" dirty="0">
              <a:solidFill>
                <a:srgbClr val="FFC000"/>
              </a:solidFill>
            </a:endParaRPr>
          </a:p>
        </p:txBody>
      </p:sp>
      <p:sp>
        <p:nvSpPr>
          <p:cNvPr id="6" name="TextBox 5">
            <a:extLst>
              <a:ext uri="{FF2B5EF4-FFF2-40B4-BE49-F238E27FC236}">
                <a16:creationId xmlns:a16="http://schemas.microsoft.com/office/drawing/2014/main" id="{DEC0BD81-5B68-E5CD-1DCC-87E420C67E57}"/>
              </a:ext>
            </a:extLst>
          </p:cNvPr>
          <p:cNvSpPr txBox="1"/>
          <p:nvPr/>
        </p:nvSpPr>
        <p:spPr>
          <a:xfrm>
            <a:off x="156961" y="341670"/>
            <a:ext cx="30026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chemeClr val="accent3">
                    <a:lumMod val="75000"/>
                  </a:schemeClr>
                </a:solidFill>
                <a:latin typeface="Fira Sans Extra Condensed Mediu"/>
              </a:rPr>
              <a:t>Scrum Master: Zhi Xin</a:t>
            </a:r>
            <a:endParaRPr lang="en-US" sz="1050" dirty="0">
              <a:solidFill>
                <a:schemeClr val="accent3">
                  <a:lumMod val="75000"/>
                </a:schemeClr>
              </a:solidFill>
            </a:endParaRPr>
          </a:p>
        </p:txBody>
      </p:sp>
      <p:pic>
        <p:nvPicPr>
          <p:cNvPr id="9" name="Picture 8">
            <a:extLst>
              <a:ext uri="{FF2B5EF4-FFF2-40B4-BE49-F238E27FC236}">
                <a16:creationId xmlns:a16="http://schemas.microsoft.com/office/drawing/2014/main" id="{7A54AE3C-A9F4-60B4-6CE1-04318577EE2F}"/>
              </a:ext>
            </a:extLst>
          </p:cNvPr>
          <p:cNvPicPr>
            <a:picLocks noChangeAspect="1"/>
          </p:cNvPicPr>
          <p:nvPr/>
        </p:nvPicPr>
        <p:blipFill>
          <a:blip r:embed="rId4"/>
          <a:stretch>
            <a:fillRect/>
          </a:stretch>
        </p:blipFill>
        <p:spPr>
          <a:xfrm>
            <a:off x="3194431" y="2857396"/>
            <a:ext cx="2781688" cy="1486107"/>
          </a:xfrm>
          <a:prstGeom prst="rect">
            <a:avLst/>
          </a:prstGeom>
        </p:spPr>
      </p:pic>
    </p:spTree>
    <p:extLst>
      <p:ext uri="{BB962C8B-B14F-4D97-AF65-F5344CB8AC3E}">
        <p14:creationId xmlns:p14="http://schemas.microsoft.com/office/powerpoint/2010/main" val="3895273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DB890EC6-9F5D-0028-32BF-3BEB42BEC8CF}"/>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383CF92-A814-2C8A-60B1-3DABD2D4085A}"/>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Sprint Backlog 4</a:t>
            </a:r>
          </a:p>
        </p:txBody>
      </p:sp>
      <p:pic>
        <p:nvPicPr>
          <p:cNvPr id="3" name="Picture 2">
            <a:extLst>
              <a:ext uri="{FF2B5EF4-FFF2-40B4-BE49-F238E27FC236}">
                <a16:creationId xmlns:a16="http://schemas.microsoft.com/office/drawing/2014/main" id="{9613579E-396C-AF3C-3407-D6653F01B5AA}"/>
              </a:ext>
            </a:extLst>
          </p:cNvPr>
          <p:cNvPicPr>
            <a:picLocks noChangeAspect="1"/>
          </p:cNvPicPr>
          <p:nvPr/>
        </p:nvPicPr>
        <p:blipFill>
          <a:blip r:embed="rId3"/>
          <a:stretch>
            <a:fillRect/>
          </a:stretch>
        </p:blipFill>
        <p:spPr>
          <a:xfrm>
            <a:off x="274537" y="330774"/>
            <a:ext cx="1528055" cy="1100408"/>
          </a:xfrm>
          <a:prstGeom prst="rect">
            <a:avLst/>
          </a:prstGeom>
        </p:spPr>
      </p:pic>
      <p:pic>
        <p:nvPicPr>
          <p:cNvPr id="6" name="Picture 5">
            <a:extLst>
              <a:ext uri="{FF2B5EF4-FFF2-40B4-BE49-F238E27FC236}">
                <a16:creationId xmlns:a16="http://schemas.microsoft.com/office/drawing/2014/main" id="{9B0EF2BD-7509-4D49-326D-2B39ABA5167C}"/>
              </a:ext>
            </a:extLst>
          </p:cNvPr>
          <p:cNvPicPr>
            <a:picLocks noChangeAspect="1"/>
          </p:cNvPicPr>
          <p:nvPr/>
        </p:nvPicPr>
        <p:blipFill>
          <a:blip r:embed="rId4"/>
          <a:stretch>
            <a:fillRect/>
          </a:stretch>
        </p:blipFill>
        <p:spPr>
          <a:xfrm>
            <a:off x="201395" y="1716442"/>
            <a:ext cx="1749860" cy="1286482"/>
          </a:xfrm>
          <a:prstGeom prst="rect">
            <a:avLst/>
          </a:prstGeom>
        </p:spPr>
      </p:pic>
      <p:pic>
        <p:nvPicPr>
          <p:cNvPr id="11" name="Picture 10">
            <a:extLst>
              <a:ext uri="{FF2B5EF4-FFF2-40B4-BE49-F238E27FC236}">
                <a16:creationId xmlns:a16="http://schemas.microsoft.com/office/drawing/2014/main" id="{75E57AAF-CD5D-FD54-08BD-949BBC2275E4}"/>
              </a:ext>
            </a:extLst>
          </p:cNvPr>
          <p:cNvPicPr>
            <a:picLocks noChangeAspect="1"/>
          </p:cNvPicPr>
          <p:nvPr/>
        </p:nvPicPr>
        <p:blipFill>
          <a:blip r:embed="rId5"/>
          <a:stretch>
            <a:fillRect/>
          </a:stretch>
        </p:blipFill>
        <p:spPr>
          <a:xfrm>
            <a:off x="555242" y="3577040"/>
            <a:ext cx="1863133" cy="996994"/>
          </a:xfrm>
          <a:prstGeom prst="rect">
            <a:avLst/>
          </a:prstGeom>
        </p:spPr>
      </p:pic>
      <p:pic>
        <p:nvPicPr>
          <p:cNvPr id="13" name="Picture 12">
            <a:extLst>
              <a:ext uri="{FF2B5EF4-FFF2-40B4-BE49-F238E27FC236}">
                <a16:creationId xmlns:a16="http://schemas.microsoft.com/office/drawing/2014/main" id="{60DC4983-E885-8976-6C36-476D3B66FC43}"/>
              </a:ext>
            </a:extLst>
          </p:cNvPr>
          <p:cNvPicPr>
            <a:picLocks noChangeAspect="1"/>
          </p:cNvPicPr>
          <p:nvPr/>
        </p:nvPicPr>
        <p:blipFill>
          <a:blip r:embed="rId6"/>
          <a:stretch>
            <a:fillRect/>
          </a:stretch>
        </p:blipFill>
        <p:spPr>
          <a:xfrm>
            <a:off x="7016709" y="1905549"/>
            <a:ext cx="1964761" cy="1097375"/>
          </a:xfrm>
          <a:prstGeom prst="rect">
            <a:avLst/>
          </a:prstGeom>
        </p:spPr>
      </p:pic>
      <p:pic>
        <p:nvPicPr>
          <p:cNvPr id="15" name="Picture 14">
            <a:extLst>
              <a:ext uri="{FF2B5EF4-FFF2-40B4-BE49-F238E27FC236}">
                <a16:creationId xmlns:a16="http://schemas.microsoft.com/office/drawing/2014/main" id="{131F89B5-D43F-ADB2-5F01-2E5B2831E1A8}"/>
              </a:ext>
            </a:extLst>
          </p:cNvPr>
          <p:cNvPicPr>
            <a:picLocks noChangeAspect="1"/>
          </p:cNvPicPr>
          <p:nvPr/>
        </p:nvPicPr>
        <p:blipFill>
          <a:blip r:embed="rId7"/>
          <a:stretch>
            <a:fillRect/>
          </a:stretch>
        </p:blipFill>
        <p:spPr>
          <a:xfrm>
            <a:off x="6979605" y="398509"/>
            <a:ext cx="1753245" cy="1103035"/>
          </a:xfrm>
          <a:prstGeom prst="rect">
            <a:avLst/>
          </a:prstGeom>
        </p:spPr>
      </p:pic>
      <p:pic>
        <p:nvPicPr>
          <p:cNvPr id="19" name="Picture 18">
            <a:extLst>
              <a:ext uri="{FF2B5EF4-FFF2-40B4-BE49-F238E27FC236}">
                <a16:creationId xmlns:a16="http://schemas.microsoft.com/office/drawing/2014/main" id="{3BD9CA71-927D-283C-541E-92788CA7EB04}"/>
              </a:ext>
            </a:extLst>
          </p:cNvPr>
          <p:cNvPicPr>
            <a:picLocks noChangeAspect="1"/>
          </p:cNvPicPr>
          <p:nvPr/>
        </p:nvPicPr>
        <p:blipFill>
          <a:blip r:embed="rId8"/>
          <a:stretch>
            <a:fillRect/>
          </a:stretch>
        </p:blipFill>
        <p:spPr>
          <a:xfrm>
            <a:off x="6531971" y="3576807"/>
            <a:ext cx="2017568" cy="1233331"/>
          </a:xfrm>
          <a:prstGeom prst="rect">
            <a:avLst/>
          </a:prstGeom>
        </p:spPr>
      </p:pic>
      <p:cxnSp>
        <p:nvCxnSpPr>
          <p:cNvPr id="20" name="Straight Arrow Connector 19">
            <a:extLst>
              <a:ext uri="{FF2B5EF4-FFF2-40B4-BE49-F238E27FC236}">
                <a16:creationId xmlns:a16="http://schemas.microsoft.com/office/drawing/2014/main" id="{93BCFECD-6AEE-38F5-77DC-5D70F059B921}"/>
              </a:ext>
            </a:extLst>
          </p:cNvPr>
          <p:cNvCxnSpPr>
            <a:cxnSpLocks/>
            <a:endCxn id="3" idx="3"/>
          </p:cNvCxnSpPr>
          <p:nvPr/>
        </p:nvCxnSpPr>
        <p:spPr>
          <a:xfrm flipH="1" flipV="1">
            <a:off x="1802592" y="880978"/>
            <a:ext cx="1028610" cy="304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7F3D9FC-FCB9-92F5-D370-0D4FED9F1BC3}"/>
              </a:ext>
            </a:extLst>
          </p:cNvPr>
          <p:cNvCxnSpPr>
            <a:cxnSpLocks/>
          </p:cNvCxnSpPr>
          <p:nvPr/>
        </p:nvCxnSpPr>
        <p:spPr>
          <a:xfrm flipH="1">
            <a:off x="1912758" y="1673839"/>
            <a:ext cx="989058" cy="211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A86608F-7881-8C87-47A7-66602F03DC1D}"/>
              </a:ext>
            </a:extLst>
          </p:cNvPr>
          <p:cNvCxnSpPr>
            <a:cxnSpLocks/>
          </p:cNvCxnSpPr>
          <p:nvPr/>
        </p:nvCxnSpPr>
        <p:spPr>
          <a:xfrm flipH="1">
            <a:off x="1567645" y="2275966"/>
            <a:ext cx="1345171" cy="854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49D0A7-F5BE-84A2-5A2C-F909C458E0B1}"/>
              </a:ext>
            </a:extLst>
          </p:cNvPr>
          <p:cNvCxnSpPr>
            <a:cxnSpLocks/>
          </p:cNvCxnSpPr>
          <p:nvPr/>
        </p:nvCxnSpPr>
        <p:spPr>
          <a:xfrm>
            <a:off x="6271416" y="2194524"/>
            <a:ext cx="745293" cy="259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9BC86F1-5312-1B23-A8B1-D0CEBFB5FB6B}"/>
              </a:ext>
            </a:extLst>
          </p:cNvPr>
          <p:cNvCxnSpPr>
            <a:cxnSpLocks/>
          </p:cNvCxnSpPr>
          <p:nvPr/>
        </p:nvCxnSpPr>
        <p:spPr>
          <a:xfrm>
            <a:off x="4256377" y="2141387"/>
            <a:ext cx="8263" cy="129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4AD12FA-2F72-5165-132D-34956F1307C2}"/>
              </a:ext>
            </a:extLst>
          </p:cNvPr>
          <p:cNvCxnSpPr>
            <a:cxnSpLocks/>
          </p:cNvCxnSpPr>
          <p:nvPr/>
        </p:nvCxnSpPr>
        <p:spPr>
          <a:xfrm>
            <a:off x="5620654" y="2208224"/>
            <a:ext cx="1014552" cy="1126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8C07563-EC92-4BE4-5458-D01443C0DF93}"/>
              </a:ext>
            </a:extLst>
          </p:cNvPr>
          <p:cNvCxnSpPr>
            <a:cxnSpLocks/>
            <a:endCxn id="15" idx="1"/>
          </p:cNvCxnSpPr>
          <p:nvPr/>
        </p:nvCxnSpPr>
        <p:spPr>
          <a:xfrm flipV="1">
            <a:off x="6244882" y="950027"/>
            <a:ext cx="734723" cy="609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9C3911E-6C5C-31C3-1895-5E15BE8BBE04}"/>
              </a:ext>
            </a:extLst>
          </p:cNvPr>
          <p:cNvSpPr txBox="1"/>
          <p:nvPr/>
        </p:nvSpPr>
        <p:spPr>
          <a:xfrm>
            <a:off x="309582" y="48583"/>
            <a:ext cx="1493010" cy="415498"/>
          </a:xfrm>
          <a:prstGeom prst="rect">
            <a:avLst/>
          </a:prstGeom>
          <a:noFill/>
        </p:spPr>
        <p:txBody>
          <a:bodyPr wrap="square" rtlCol="0">
            <a:spAutoFit/>
          </a:bodyPr>
          <a:lstStyle/>
          <a:p>
            <a:pPr algn="ctr"/>
            <a:r>
              <a:rPr lang="en-US" sz="1050" dirty="0"/>
              <a:t>User Story ID 1</a:t>
            </a:r>
          </a:p>
          <a:p>
            <a:pPr algn="ctr"/>
            <a:r>
              <a:rPr lang="en-US" sz="1050" dirty="0"/>
              <a:t>Jun Wei</a:t>
            </a:r>
            <a:endParaRPr lang="en-SG" sz="1050" dirty="0"/>
          </a:p>
        </p:txBody>
      </p:sp>
      <p:sp>
        <p:nvSpPr>
          <p:cNvPr id="50" name="TextBox 49">
            <a:extLst>
              <a:ext uri="{FF2B5EF4-FFF2-40B4-BE49-F238E27FC236}">
                <a16:creationId xmlns:a16="http://schemas.microsoft.com/office/drawing/2014/main" id="{781B4040-DBE0-054B-0827-F0412C4DE965}"/>
              </a:ext>
            </a:extLst>
          </p:cNvPr>
          <p:cNvSpPr txBox="1"/>
          <p:nvPr/>
        </p:nvSpPr>
        <p:spPr>
          <a:xfrm>
            <a:off x="193160" y="1326781"/>
            <a:ext cx="2055456" cy="415498"/>
          </a:xfrm>
          <a:prstGeom prst="rect">
            <a:avLst/>
          </a:prstGeom>
          <a:noFill/>
        </p:spPr>
        <p:txBody>
          <a:bodyPr wrap="square" rtlCol="0">
            <a:spAutoFit/>
          </a:bodyPr>
          <a:lstStyle/>
          <a:p>
            <a:pPr algn="ctr"/>
            <a:r>
              <a:rPr lang="en-US" sz="1050" dirty="0"/>
              <a:t>User Story ID 2</a:t>
            </a:r>
          </a:p>
          <a:p>
            <a:pPr algn="ctr"/>
            <a:r>
              <a:rPr lang="en-US" sz="1050" dirty="0"/>
              <a:t>Zhi Xin</a:t>
            </a:r>
            <a:endParaRPr lang="en-SG" sz="1050" dirty="0"/>
          </a:p>
        </p:txBody>
      </p:sp>
      <p:sp>
        <p:nvSpPr>
          <p:cNvPr id="51" name="TextBox 50">
            <a:extLst>
              <a:ext uri="{FF2B5EF4-FFF2-40B4-BE49-F238E27FC236}">
                <a16:creationId xmlns:a16="http://schemas.microsoft.com/office/drawing/2014/main" id="{E07CBE74-C4AA-E913-4A2B-11C06B99BD1D}"/>
              </a:ext>
            </a:extLst>
          </p:cNvPr>
          <p:cNvSpPr txBox="1"/>
          <p:nvPr/>
        </p:nvSpPr>
        <p:spPr>
          <a:xfrm>
            <a:off x="649729" y="3161542"/>
            <a:ext cx="1493010" cy="415498"/>
          </a:xfrm>
          <a:prstGeom prst="rect">
            <a:avLst/>
          </a:prstGeom>
          <a:noFill/>
        </p:spPr>
        <p:txBody>
          <a:bodyPr wrap="square" rtlCol="0">
            <a:spAutoFit/>
          </a:bodyPr>
          <a:lstStyle/>
          <a:p>
            <a:pPr algn="ctr"/>
            <a:r>
              <a:rPr lang="en-US" sz="1050" dirty="0"/>
              <a:t>User Story ID 3</a:t>
            </a:r>
          </a:p>
          <a:p>
            <a:pPr algn="ctr"/>
            <a:r>
              <a:rPr lang="en-US" sz="1050" dirty="0"/>
              <a:t>Zhi Xin</a:t>
            </a:r>
            <a:endParaRPr lang="en-SG" sz="1050" dirty="0"/>
          </a:p>
        </p:txBody>
      </p:sp>
      <p:sp>
        <p:nvSpPr>
          <p:cNvPr id="52" name="TextBox 51">
            <a:extLst>
              <a:ext uri="{FF2B5EF4-FFF2-40B4-BE49-F238E27FC236}">
                <a16:creationId xmlns:a16="http://schemas.microsoft.com/office/drawing/2014/main" id="{8ED1FF9B-8886-D427-E7D5-1930FE203C73}"/>
              </a:ext>
            </a:extLst>
          </p:cNvPr>
          <p:cNvSpPr txBox="1"/>
          <p:nvPr/>
        </p:nvSpPr>
        <p:spPr>
          <a:xfrm>
            <a:off x="2885180" y="3171008"/>
            <a:ext cx="1646747" cy="415498"/>
          </a:xfrm>
          <a:prstGeom prst="rect">
            <a:avLst/>
          </a:prstGeom>
          <a:noFill/>
        </p:spPr>
        <p:txBody>
          <a:bodyPr wrap="square" rtlCol="0">
            <a:spAutoFit/>
          </a:bodyPr>
          <a:lstStyle/>
          <a:p>
            <a:pPr algn="ctr"/>
            <a:r>
              <a:rPr lang="en-US" sz="1050" dirty="0"/>
              <a:t>User Story ID 4</a:t>
            </a:r>
          </a:p>
          <a:p>
            <a:pPr algn="ctr"/>
            <a:r>
              <a:rPr lang="en-US" sz="1050" dirty="0"/>
              <a:t>Darryl</a:t>
            </a:r>
            <a:endParaRPr lang="en-SG" sz="1050" dirty="0"/>
          </a:p>
        </p:txBody>
      </p:sp>
      <p:sp>
        <p:nvSpPr>
          <p:cNvPr id="54" name="TextBox 53">
            <a:extLst>
              <a:ext uri="{FF2B5EF4-FFF2-40B4-BE49-F238E27FC236}">
                <a16:creationId xmlns:a16="http://schemas.microsoft.com/office/drawing/2014/main" id="{B2562C23-4E6E-05F5-EA9C-EE46FD4C1A30}"/>
              </a:ext>
            </a:extLst>
          </p:cNvPr>
          <p:cNvSpPr txBox="1"/>
          <p:nvPr/>
        </p:nvSpPr>
        <p:spPr>
          <a:xfrm>
            <a:off x="6979605" y="119530"/>
            <a:ext cx="1493010" cy="415498"/>
          </a:xfrm>
          <a:prstGeom prst="rect">
            <a:avLst/>
          </a:prstGeom>
          <a:noFill/>
        </p:spPr>
        <p:txBody>
          <a:bodyPr wrap="square" rtlCol="0">
            <a:spAutoFit/>
          </a:bodyPr>
          <a:lstStyle/>
          <a:p>
            <a:pPr algn="ctr"/>
            <a:r>
              <a:rPr lang="en-US" sz="1050" dirty="0"/>
              <a:t>User Story ID 7</a:t>
            </a:r>
          </a:p>
          <a:p>
            <a:pPr algn="ctr"/>
            <a:r>
              <a:rPr lang="en-US" sz="1050" dirty="0"/>
              <a:t>Yu Xuan</a:t>
            </a:r>
            <a:endParaRPr lang="en-SG" sz="1050" dirty="0"/>
          </a:p>
        </p:txBody>
      </p:sp>
      <p:sp>
        <p:nvSpPr>
          <p:cNvPr id="55" name="TextBox 54">
            <a:extLst>
              <a:ext uri="{FF2B5EF4-FFF2-40B4-BE49-F238E27FC236}">
                <a16:creationId xmlns:a16="http://schemas.microsoft.com/office/drawing/2014/main" id="{B531971C-84F6-558E-9A02-9EC70D44C0B8}"/>
              </a:ext>
            </a:extLst>
          </p:cNvPr>
          <p:cNvSpPr txBox="1"/>
          <p:nvPr/>
        </p:nvSpPr>
        <p:spPr>
          <a:xfrm>
            <a:off x="7220765" y="1618167"/>
            <a:ext cx="1493010" cy="415498"/>
          </a:xfrm>
          <a:prstGeom prst="rect">
            <a:avLst/>
          </a:prstGeom>
          <a:noFill/>
        </p:spPr>
        <p:txBody>
          <a:bodyPr wrap="square" rtlCol="0">
            <a:spAutoFit/>
          </a:bodyPr>
          <a:lstStyle/>
          <a:p>
            <a:pPr algn="ctr"/>
            <a:r>
              <a:rPr lang="en-US" sz="1050" dirty="0"/>
              <a:t>User Story ID 6</a:t>
            </a:r>
          </a:p>
          <a:p>
            <a:pPr algn="ctr"/>
            <a:r>
              <a:rPr lang="en-US" sz="1050" dirty="0"/>
              <a:t>Zhen Ye</a:t>
            </a:r>
            <a:endParaRPr lang="en-SG" sz="1050" dirty="0"/>
          </a:p>
        </p:txBody>
      </p:sp>
      <p:sp>
        <p:nvSpPr>
          <p:cNvPr id="56" name="TextBox 55">
            <a:extLst>
              <a:ext uri="{FF2B5EF4-FFF2-40B4-BE49-F238E27FC236}">
                <a16:creationId xmlns:a16="http://schemas.microsoft.com/office/drawing/2014/main" id="{20C258D9-073E-D145-9047-0AEB2519274F}"/>
              </a:ext>
            </a:extLst>
          </p:cNvPr>
          <p:cNvSpPr txBox="1"/>
          <p:nvPr/>
        </p:nvSpPr>
        <p:spPr>
          <a:xfrm>
            <a:off x="6794250" y="3204427"/>
            <a:ext cx="1493010" cy="415498"/>
          </a:xfrm>
          <a:prstGeom prst="rect">
            <a:avLst/>
          </a:prstGeom>
          <a:noFill/>
        </p:spPr>
        <p:txBody>
          <a:bodyPr wrap="square" rtlCol="0">
            <a:spAutoFit/>
          </a:bodyPr>
          <a:lstStyle/>
          <a:p>
            <a:pPr algn="ctr"/>
            <a:r>
              <a:rPr lang="en-US" sz="1050" dirty="0"/>
              <a:t>User Story ID 5</a:t>
            </a:r>
          </a:p>
          <a:p>
            <a:pPr algn="ctr"/>
            <a:r>
              <a:rPr lang="en-US" sz="1050" dirty="0"/>
              <a:t>Yu Xuan</a:t>
            </a:r>
            <a:endParaRPr lang="en-SG" sz="1050" dirty="0"/>
          </a:p>
        </p:txBody>
      </p:sp>
      <p:pic>
        <p:nvPicPr>
          <p:cNvPr id="4" name="Picture 3">
            <a:extLst>
              <a:ext uri="{FF2B5EF4-FFF2-40B4-BE49-F238E27FC236}">
                <a16:creationId xmlns:a16="http://schemas.microsoft.com/office/drawing/2014/main" id="{40725301-821F-65D0-FA62-71AF96CA9116}"/>
              </a:ext>
            </a:extLst>
          </p:cNvPr>
          <p:cNvPicPr>
            <a:picLocks noChangeAspect="1"/>
          </p:cNvPicPr>
          <p:nvPr/>
        </p:nvPicPr>
        <p:blipFill>
          <a:blip r:embed="rId9"/>
          <a:stretch>
            <a:fillRect/>
          </a:stretch>
        </p:blipFill>
        <p:spPr>
          <a:xfrm>
            <a:off x="3165833" y="828732"/>
            <a:ext cx="2781688" cy="1486107"/>
          </a:xfrm>
          <a:prstGeom prst="rect">
            <a:avLst/>
          </a:prstGeom>
        </p:spPr>
      </p:pic>
      <p:pic>
        <p:nvPicPr>
          <p:cNvPr id="8" name="Picture 7">
            <a:extLst>
              <a:ext uri="{FF2B5EF4-FFF2-40B4-BE49-F238E27FC236}">
                <a16:creationId xmlns:a16="http://schemas.microsoft.com/office/drawing/2014/main" id="{354686F0-F046-2F6C-890E-3BA391E7F971}"/>
              </a:ext>
            </a:extLst>
          </p:cNvPr>
          <p:cNvPicPr>
            <a:picLocks noChangeAspect="1"/>
          </p:cNvPicPr>
          <p:nvPr/>
        </p:nvPicPr>
        <p:blipFill>
          <a:blip r:embed="rId10"/>
          <a:stretch>
            <a:fillRect/>
          </a:stretch>
        </p:blipFill>
        <p:spPr>
          <a:xfrm>
            <a:off x="3373486" y="3586506"/>
            <a:ext cx="1612129" cy="1495120"/>
          </a:xfrm>
          <a:prstGeom prst="rect">
            <a:avLst/>
          </a:prstGeom>
        </p:spPr>
      </p:pic>
    </p:spTree>
    <p:extLst>
      <p:ext uri="{BB962C8B-B14F-4D97-AF65-F5344CB8AC3E}">
        <p14:creationId xmlns:p14="http://schemas.microsoft.com/office/powerpoint/2010/main" val="2475097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70400" y="59486"/>
            <a:ext cx="8203200" cy="481200"/>
          </a:xfrm>
          <a:prstGeom prst="rect">
            <a:avLst/>
          </a:prstGeom>
        </p:spPr>
        <p:txBody>
          <a:bodyPr spcFirstLastPara="1" wrap="square" lIns="91425" tIns="91425" rIns="91425" bIns="91425" anchor="ctr" anchorCtr="0">
            <a:noAutofit/>
          </a:bodyPr>
          <a:lstStyle/>
          <a:p>
            <a:r>
              <a:rPr lang="en" dirty="0"/>
              <a:t>Sprint </a:t>
            </a:r>
            <a:r>
              <a:rPr lang="en"/>
              <a:t>Backlog 4(</a:t>
            </a:r>
            <a:r>
              <a:rPr lang="en" dirty="0">
                <a:solidFill>
                  <a:srgbClr val="00B050"/>
                </a:solidFill>
              </a:rPr>
              <a:t>User Stories</a:t>
            </a:r>
            <a:r>
              <a:rPr lang="en" dirty="0"/>
              <a:t>)</a:t>
            </a:r>
          </a:p>
        </p:txBody>
      </p:sp>
      <p:sp>
        <p:nvSpPr>
          <p:cNvPr id="12" name="TextBox 11">
            <a:extLst>
              <a:ext uri="{FF2B5EF4-FFF2-40B4-BE49-F238E27FC236}">
                <a16:creationId xmlns:a16="http://schemas.microsoft.com/office/drawing/2014/main" id="{A6DF847B-9FCA-3371-F441-8A8E97232806}"/>
              </a:ext>
            </a:extLst>
          </p:cNvPr>
          <p:cNvSpPr txBox="1"/>
          <p:nvPr/>
        </p:nvSpPr>
        <p:spPr>
          <a:xfrm>
            <a:off x="297406" y="1021609"/>
            <a:ext cx="1493010" cy="307777"/>
          </a:xfrm>
          <a:prstGeom prst="rect">
            <a:avLst/>
          </a:prstGeom>
          <a:noFill/>
        </p:spPr>
        <p:txBody>
          <a:bodyPr wrap="square" rtlCol="0">
            <a:spAutoFit/>
          </a:bodyPr>
          <a:lstStyle/>
          <a:p>
            <a:r>
              <a:rPr lang="en-US" dirty="0"/>
              <a:t>User Story ID 2</a:t>
            </a:r>
            <a:endParaRPr lang="en-SG" dirty="0"/>
          </a:p>
        </p:txBody>
      </p:sp>
      <p:sp>
        <p:nvSpPr>
          <p:cNvPr id="13" name="TextBox 12">
            <a:extLst>
              <a:ext uri="{FF2B5EF4-FFF2-40B4-BE49-F238E27FC236}">
                <a16:creationId xmlns:a16="http://schemas.microsoft.com/office/drawing/2014/main" id="{E6B5608E-9092-17DB-9497-A4B7D44E9E0B}"/>
              </a:ext>
            </a:extLst>
          </p:cNvPr>
          <p:cNvSpPr txBox="1"/>
          <p:nvPr/>
        </p:nvSpPr>
        <p:spPr>
          <a:xfrm>
            <a:off x="3166692" y="1792816"/>
            <a:ext cx="1493010" cy="307777"/>
          </a:xfrm>
          <a:prstGeom prst="rect">
            <a:avLst/>
          </a:prstGeom>
          <a:noFill/>
        </p:spPr>
        <p:txBody>
          <a:bodyPr wrap="square" rtlCol="0">
            <a:spAutoFit/>
          </a:bodyPr>
          <a:lstStyle/>
          <a:p>
            <a:r>
              <a:rPr lang="en-US" dirty="0"/>
              <a:t>User Story ID 3</a:t>
            </a:r>
            <a:endParaRPr lang="en-SG" dirty="0"/>
          </a:p>
        </p:txBody>
      </p:sp>
      <p:pic>
        <p:nvPicPr>
          <p:cNvPr id="5" name="Picture 4">
            <a:extLst>
              <a:ext uri="{FF2B5EF4-FFF2-40B4-BE49-F238E27FC236}">
                <a16:creationId xmlns:a16="http://schemas.microsoft.com/office/drawing/2014/main" id="{B82C5214-B97D-B47C-2079-6339F679C2B0}"/>
              </a:ext>
            </a:extLst>
          </p:cNvPr>
          <p:cNvPicPr>
            <a:picLocks noChangeAspect="1"/>
          </p:cNvPicPr>
          <p:nvPr/>
        </p:nvPicPr>
        <p:blipFill>
          <a:blip r:embed="rId3"/>
          <a:stretch>
            <a:fillRect/>
          </a:stretch>
        </p:blipFill>
        <p:spPr>
          <a:xfrm>
            <a:off x="1858996" y="2823107"/>
            <a:ext cx="5135297" cy="2320393"/>
          </a:xfrm>
          <a:prstGeom prst="rect">
            <a:avLst/>
          </a:prstGeom>
        </p:spPr>
      </p:pic>
      <p:sp>
        <p:nvSpPr>
          <p:cNvPr id="2" name="TextBox 1">
            <a:extLst>
              <a:ext uri="{FF2B5EF4-FFF2-40B4-BE49-F238E27FC236}">
                <a16:creationId xmlns:a16="http://schemas.microsoft.com/office/drawing/2014/main" id="{02FEA45B-CD86-8698-25EF-7E92343427A8}"/>
              </a:ext>
            </a:extLst>
          </p:cNvPr>
          <p:cNvSpPr txBox="1"/>
          <p:nvPr/>
        </p:nvSpPr>
        <p:spPr>
          <a:xfrm>
            <a:off x="6725226" y="880256"/>
            <a:ext cx="1493010" cy="307777"/>
          </a:xfrm>
          <a:prstGeom prst="rect">
            <a:avLst/>
          </a:prstGeom>
          <a:noFill/>
        </p:spPr>
        <p:txBody>
          <a:bodyPr wrap="square" rtlCol="0">
            <a:spAutoFit/>
          </a:bodyPr>
          <a:lstStyle/>
          <a:p>
            <a:r>
              <a:rPr lang="en-US" dirty="0"/>
              <a:t>User Story ID 4</a:t>
            </a:r>
            <a:endParaRPr lang="en-SG" dirty="0"/>
          </a:p>
        </p:txBody>
      </p:sp>
      <p:pic>
        <p:nvPicPr>
          <p:cNvPr id="6" name="Picture 5">
            <a:extLst>
              <a:ext uri="{FF2B5EF4-FFF2-40B4-BE49-F238E27FC236}">
                <a16:creationId xmlns:a16="http://schemas.microsoft.com/office/drawing/2014/main" id="{9A31E307-6E5D-E3CE-7C02-593B6841F04E}"/>
              </a:ext>
            </a:extLst>
          </p:cNvPr>
          <p:cNvPicPr>
            <a:picLocks noChangeAspect="1"/>
          </p:cNvPicPr>
          <p:nvPr/>
        </p:nvPicPr>
        <p:blipFill>
          <a:blip r:embed="rId4"/>
          <a:stretch>
            <a:fillRect/>
          </a:stretch>
        </p:blipFill>
        <p:spPr>
          <a:xfrm>
            <a:off x="6212181" y="1237919"/>
            <a:ext cx="2656981" cy="2164947"/>
          </a:xfrm>
          <a:prstGeom prst="rect">
            <a:avLst/>
          </a:prstGeom>
        </p:spPr>
      </p:pic>
      <p:pic>
        <p:nvPicPr>
          <p:cNvPr id="9" name="Picture 8">
            <a:extLst>
              <a:ext uri="{FF2B5EF4-FFF2-40B4-BE49-F238E27FC236}">
                <a16:creationId xmlns:a16="http://schemas.microsoft.com/office/drawing/2014/main" id="{87C39569-7369-5972-7D93-8F24B3616351}"/>
              </a:ext>
            </a:extLst>
          </p:cNvPr>
          <p:cNvPicPr>
            <a:picLocks noChangeAspect="1"/>
          </p:cNvPicPr>
          <p:nvPr/>
        </p:nvPicPr>
        <p:blipFill>
          <a:blip r:embed="rId5"/>
          <a:stretch>
            <a:fillRect/>
          </a:stretch>
        </p:blipFill>
        <p:spPr>
          <a:xfrm>
            <a:off x="172941" y="1335405"/>
            <a:ext cx="1744974" cy="2726055"/>
          </a:xfrm>
          <a:prstGeom prst="rect">
            <a:avLst/>
          </a:prstGeom>
        </p:spPr>
      </p:pic>
      <p:pic>
        <p:nvPicPr>
          <p:cNvPr id="14" name="Picture 13">
            <a:extLst>
              <a:ext uri="{FF2B5EF4-FFF2-40B4-BE49-F238E27FC236}">
                <a16:creationId xmlns:a16="http://schemas.microsoft.com/office/drawing/2014/main" id="{F3EAB90C-4914-B67B-83C9-318DF3F78516}"/>
              </a:ext>
            </a:extLst>
          </p:cNvPr>
          <p:cNvPicPr>
            <a:picLocks noChangeAspect="1"/>
          </p:cNvPicPr>
          <p:nvPr/>
        </p:nvPicPr>
        <p:blipFill>
          <a:blip r:embed="rId6"/>
          <a:stretch>
            <a:fillRect/>
          </a:stretch>
        </p:blipFill>
        <p:spPr>
          <a:xfrm>
            <a:off x="2018451" y="2132779"/>
            <a:ext cx="3789493" cy="612841"/>
          </a:xfrm>
          <a:prstGeom prst="rect">
            <a:avLst/>
          </a:prstGeom>
        </p:spPr>
      </p:pic>
    </p:spTree>
    <p:extLst>
      <p:ext uri="{BB962C8B-B14F-4D97-AF65-F5344CB8AC3E}">
        <p14:creationId xmlns:p14="http://schemas.microsoft.com/office/powerpoint/2010/main" val="1536409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70400" y="59486"/>
            <a:ext cx="8203200" cy="481200"/>
          </a:xfrm>
          <a:prstGeom prst="rect">
            <a:avLst/>
          </a:prstGeom>
        </p:spPr>
        <p:txBody>
          <a:bodyPr spcFirstLastPara="1" wrap="square" lIns="91425" tIns="91425" rIns="91425" bIns="91425" anchor="ctr" anchorCtr="0">
            <a:noAutofit/>
          </a:bodyPr>
          <a:lstStyle/>
          <a:p>
            <a:r>
              <a:rPr lang="en" dirty="0"/>
              <a:t>Sprint </a:t>
            </a:r>
            <a:r>
              <a:rPr lang="en"/>
              <a:t>Backlog 4(</a:t>
            </a:r>
            <a:r>
              <a:rPr lang="en" dirty="0">
                <a:solidFill>
                  <a:srgbClr val="00B050"/>
                </a:solidFill>
              </a:rPr>
              <a:t>User Stories</a:t>
            </a:r>
            <a:r>
              <a:rPr lang="en" dirty="0"/>
              <a:t>)</a:t>
            </a:r>
          </a:p>
        </p:txBody>
      </p:sp>
      <p:pic>
        <p:nvPicPr>
          <p:cNvPr id="3" name="Picture 2">
            <a:extLst>
              <a:ext uri="{FF2B5EF4-FFF2-40B4-BE49-F238E27FC236}">
                <a16:creationId xmlns:a16="http://schemas.microsoft.com/office/drawing/2014/main" id="{2A4BB2F3-881E-5005-2CEB-A964F69205C0}"/>
              </a:ext>
            </a:extLst>
          </p:cNvPr>
          <p:cNvPicPr>
            <a:picLocks noChangeAspect="1"/>
          </p:cNvPicPr>
          <p:nvPr/>
        </p:nvPicPr>
        <p:blipFill>
          <a:blip r:embed="rId3"/>
          <a:stretch>
            <a:fillRect/>
          </a:stretch>
        </p:blipFill>
        <p:spPr>
          <a:xfrm>
            <a:off x="159250" y="788951"/>
            <a:ext cx="3089567" cy="3244045"/>
          </a:xfrm>
          <a:prstGeom prst="rect">
            <a:avLst/>
          </a:prstGeom>
        </p:spPr>
      </p:pic>
      <p:pic>
        <p:nvPicPr>
          <p:cNvPr id="5" name="Picture 4">
            <a:extLst>
              <a:ext uri="{FF2B5EF4-FFF2-40B4-BE49-F238E27FC236}">
                <a16:creationId xmlns:a16="http://schemas.microsoft.com/office/drawing/2014/main" id="{8755C67F-6A00-F994-C4F8-23A2482D97E7}"/>
              </a:ext>
            </a:extLst>
          </p:cNvPr>
          <p:cNvPicPr>
            <a:picLocks noChangeAspect="1"/>
          </p:cNvPicPr>
          <p:nvPr/>
        </p:nvPicPr>
        <p:blipFill>
          <a:blip r:embed="rId4"/>
          <a:stretch>
            <a:fillRect/>
          </a:stretch>
        </p:blipFill>
        <p:spPr>
          <a:xfrm>
            <a:off x="3607954" y="1273027"/>
            <a:ext cx="5157702" cy="2597445"/>
          </a:xfrm>
          <a:prstGeom prst="rect">
            <a:avLst/>
          </a:prstGeom>
        </p:spPr>
      </p:pic>
      <p:sp>
        <p:nvSpPr>
          <p:cNvPr id="2" name="TextBox 1">
            <a:extLst>
              <a:ext uri="{FF2B5EF4-FFF2-40B4-BE49-F238E27FC236}">
                <a16:creationId xmlns:a16="http://schemas.microsoft.com/office/drawing/2014/main" id="{F32764E6-9FF5-9301-82E9-3851589F6FDE}"/>
              </a:ext>
            </a:extLst>
          </p:cNvPr>
          <p:cNvSpPr txBox="1"/>
          <p:nvPr/>
        </p:nvSpPr>
        <p:spPr>
          <a:xfrm>
            <a:off x="5440300" y="667172"/>
            <a:ext cx="1493010" cy="307777"/>
          </a:xfrm>
          <a:prstGeom prst="rect">
            <a:avLst/>
          </a:prstGeom>
          <a:noFill/>
        </p:spPr>
        <p:txBody>
          <a:bodyPr wrap="square" rtlCol="0">
            <a:spAutoFit/>
          </a:bodyPr>
          <a:lstStyle/>
          <a:p>
            <a:r>
              <a:rPr lang="en-US" dirty="0"/>
              <a:t>User Story ID 7</a:t>
            </a:r>
            <a:endParaRPr lang="en-SG" dirty="0"/>
          </a:p>
        </p:txBody>
      </p:sp>
    </p:spTree>
    <p:extLst>
      <p:ext uri="{BB962C8B-B14F-4D97-AF65-F5344CB8AC3E}">
        <p14:creationId xmlns:p14="http://schemas.microsoft.com/office/powerpoint/2010/main" val="3169753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0"/>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a:t>A</a:t>
            </a:r>
            <a:r>
              <a:rPr lang="en"/>
              <a:t>nalytics/insights useful for NWT</a:t>
            </a:r>
            <a:endParaRPr/>
          </a:p>
        </p:txBody>
      </p:sp>
      <p:grpSp>
        <p:nvGrpSpPr>
          <p:cNvPr id="195" name="Google Shape;195;p20"/>
          <p:cNvGrpSpPr/>
          <p:nvPr/>
        </p:nvGrpSpPr>
        <p:grpSpPr>
          <a:xfrm>
            <a:off x="6105386" y="3606701"/>
            <a:ext cx="3038614" cy="891715"/>
            <a:chOff x="6105386" y="3606701"/>
            <a:chExt cx="3038614" cy="891715"/>
          </a:xfrm>
        </p:grpSpPr>
        <p:sp>
          <p:nvSpPr>
            <p:cNvPr id="196" name="Google Shape;196;p20"/>
            <p:cNvSpPr txBox="1"/>
            <p:nvPr/>
          </p:nvSpPr>
          <p:spPr>
            <a:xfrm>
              <a:off x="6495466" y="4068816"/>
              <a:ext cx="22650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796295"/>
                  </a:solidFill>
                  <a:latin typeface="Fira Sans Extra Condensed Medium"/>
                  <a:ea typeface="Fira Sans Extra Condensed Medium"/>
                  <a:cs typeface="Fira Sans Extra Condensed Medium"/>
                  <a:sym typeface="Fira Sans Extra Condensed Medium"/>
                </a:rPr>
                <a:t>Employee Performance</a:t>
              </a:r>
              <a:endParaRPr sz="1700" dirty="0">
                <a:solidFill>
                  <a:srgbClr val="796295"/>
                </a:solidFill>
                <a:latin typeface="Fira Sans Extra Condensed Medium"/>
                <a:ea typeface="Fira Sans Extra Condensed Medium"/>
                <a:cs typeface="Fira Sans Extra Condensed Medium"/>
                <a:sym typeface="Fira Sans Extra Condensed Medium"/>
              </a:endParaRPr>
            </a:p>
          </p:txBody>
        </p:sp>
        <p:sp>
          <p:nvSpPr>
            <p:cNvPr id="197" name="Google Shape;197;p20"/>
            <p:cNvSpPr txBox="1"/>
            <p:nvPr/>
          </p:nvSpPr>
          <p:spPr>
            <a:xfrm>
              <a:off x="6105386" y="3606701"/>
              <a:ext cx="3038614" cy="534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b="1" dirty="0">
                  <a:latin typeface="Roboto"/>
                  <a:ea typeface="Roboto"/>
                  <a:cs typeface="Roboto"/>
                  <a:sym typeface="Roboto"/>
                </a:rPr>
                <a:t>Monitor</a:t>
              </a:r>
              <a:r>
                <a:rPr lang="en-US" sz="1200" dirty="0">
                  <a:latin typeface="Roboto"/>
                  <a:ea typeface="Roboto"/>
                  <a:cs typeface="Roboto"/>
                  <a:sym typeface="Roboto"/>
                </a:rPr>
                <a:t> sales team productivity to inform training needs and commission structures.</a:t>
              </a:r>
            </a:p>
          </p:txBody>
        </p:sp>
      </p:grpSp>
      <p:grpSp>
        <p:nvGrpSpPr>
          <p:cNvPr id="198" name="Google Shape;198;p20"/>
          <p:cNvGrpSpPr/>
          <p:nvPr/>
        </p:nvGrpSpPr>
        <p:grpSpPr>
          <a:xfrm>
            <a:off x="6172297" y="1355865"/>
            <a:ext cx="3022921" cy="1118534"/>
            <a:chOff x="6431313" y="815338"/>
            <a:chExt cx="3022921" cy="1118534"/>
          </a:xfrm>
        </p:grpSpPr>
        <p:sp>
          <p:nvSpPr>
            <p:cNvPr id="199" name="Google Shape;199;p20"/>
            <p:cNvSpPr txBox="1"/>
            <p:nvPr/>
          </p:nvSpPr>
          <p:spPr>
            <a:xfrm>
              <a:off x="6623780" y="1064824"/>
              <a:ext cx="2830454" cy="86904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a:latin typeface="Roboto"/>
                  <a:ea typeface="Roboto"/>
                  <a:cs typeface="Roboto"/>
                  <a:sym typeface="Roboto"/>
                </a:rPr>
                <a:t>Evaluate supplier performance to negotiate better terms and </a:t>
              </a:r>
              <a:r>
                <a:rPr lang="en-US" sz="1200" b="1">
                  <a:latin typeface="Roboto"/>
                  <a:ea typeface="Roboto"/>
                  <a:cs typeface="Roboto"/>
                  <a:sym typeface="Roboto"/>
                </a:rPr>
                <a:t>enhance</a:t>
              </a:r>
              <a:r>
                <a:rPr lang="en-US" sz="1200">
                  <a:latin typeface="Roboto"/>
                  <a:ea typeface="Roboto"/>
                  <a:cs typeface="Roboto"/>
                  <a:sym typeface="Roboto"/>
                </a:rPr>
                <a:t> supply chain efficiency.</a:t>
              </a:r>
            </a:p>
          </p:txBody>
        </p:sp>
        <p:sp>
          <p:nvSpPr>
            <p:cNvPr id="200" name="Google Shape;200;p20"/>
            <p:cNvSpPr txBox="1"/>
            <p:nvPr/>
          </p:nvSpPr>
          <p:spPr>
            <a:xfrm>
              <a:off x="6431313" y="815338"/>
              <a:ext cx="22650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F67A2"/>
                  </a:solidFill>
                  <a:latin typeface="Fira Sans Extra Condensed Medium"/>
                  <a:ea typeface="Fira Sans Extra Condensed Medium"/>
                  <a:cs typeface="Fira Sans Extra Condensed Medium"/>
                  <a:sym typeface="Fira Sans Extra Condensed Medium"/>
                </a:rPr>
                <a:t>Supplier Relationship</a:t>
              </a:r>
              <a:endParaRPr sz="1700">
                <a:solidFill>
                  <a:srgbClr val="4F67A2"/>
                </a:solidFill>
                <a:latin typeface="Fira Sans Extra Condensed Medium"/>
                <a:ea typeface="Fira Sans Extra Condensed Medium"/>
                <a:cs typeface="Fira Sans Extra Condensed Medium"/>
                <a:sym typeface="Fira Sans Extra Condensed Medium"/>
              </a:endParaRPr>
            </a:p>
          </p:txBody>
        </p:sp>
      </p:grpSp>
      <p:grpSp>
        <p:nvGrpSpPr>
          <p:cNvPr id="201" name="Google Shape;201;p20"/>
          <p:cNvGrpSpPr/>
          <p:nvPr/>
        </p:nvGrpSpPr>
        <p:grpSpPr>
          <a:xfrm>
            <a:off x="383534" y="3533916"/>
            <a:ext cx="3026387" cy="1039068"/>
            <a:chOff x="383534" y="3533916"/>
            <a:chExt cx="3026387" cy="1039068"/>
          </a:xfrm>
        </p:grpSpPr>
        <p:sp>
          <p:nvSpPr>
            <p:cNvPr id="202" name="Google Shape;202;p20"/>
            <p:cNvSpPr txBox="1"/>
            <p:nvPr/>
          </p:nvSpPr>
          <p:spPr>
            <a:xfrm>
              <a:off x="538251" y="4143384"/>
              <a:ext cx="2716561"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2B8597"/>
                  </a:solidFill>
                  <a:latin typeface="Fira Sans Extra Condensed Medium"/>
                  <a:ea typeface="Fira Sans Extra Condensed Medium"/>
                  <a:cs typeface="Fira Sans Extra Condensed Medium"/>
                  <a:sym typeface="Fira Sans Extra Condensed Medium"/>
                </a:rPr>
                <a:t>Customer Purchase Behaviour</a:t>
              </a:r>
              <a:endParaRPr sz="1700" dirty="0">
                <a:solidFill>
                  <a:srgbClr val="2B8597"/>
                </a:solidFill>
                <a:latin typeface="Fira Sans Extra Condensed Medium"/>
                <a:ea typeface="Fira Sans Extra Condensed Medium"/>
                <a:cs typeface="Fira Sans Extra Condensed Medium"/>
                <a:sym typeface="Fira Sans Extra Condensed Medium"/>
              </a:endParaRPr>
            </a:p>
          </p:txBody>
        </p:sp>
        <p:sp>
          <p:nvSpPr>
            <p:cNvPr id="203" name="Google Shape;203;p20"/>
            <p:cNvSpPr txBox="1"/>
            <p:nvPr/>
          </p:nvSpPr>
          <p:spPr>
            <a:xfrm>
              <a:off x="383534" y="3533916"/>
              <a:ext cx="3026387"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Analyze customer transactions to tailor marketing efforts and </a:t>
              </a:r>
              <a:r>
                <a:rPr lang="en-US" sz="1200" b="1" dirty="0">
                  <a:latin typeface="Roboto"/>
                  <a:ea typeface="Roboto"/>
                  <a:cs typeface="Roboto"/>
                  <a:sym typeface="Roboto"/>
                </a:rPr>
                <a:t>improve</a:t>
              </a:r>
              <a:r>
                <a:rPr lang="en-US" sz="1200" dirty="0">
                  <a:latin typeface="Roboto"/>
                  <a:ea typeface="Roboto"/>
                  <a:cs typeface="Roboto"/>
                  <a:sym typeface="Roboto"/>
                </a:rPr>
                <a:t> customer engagement.</a:t>
              </a:r>
            </a:p>
          </p:txBody>
        </p:sp>
      </p:grpSp>
      <p:grpSp>
        <p:nvGrpSpPr>
          <p:cNvPr id="204" name="Google Shape;204;p20"/>
          <p:cNvGrpSpPr/>
          <p:nvPr/>
        </p:nvGrpSpPr>
        <p:grpSpPr>
          <a:xfrm>
            <a:off x="215590" y="1355865"/>
            <a:ext cx="3135043" cy="1145072"/>
            <a:chOff x="-31544" y="1434480"/>
            <a:chExt cx="3135043" cy="1145072"/>
          </a:xfrm>
        </p:grpSpPr>
        <p:sp>
          <p:nvSpPr>
            <p:cNvPr id="205" name="Google Shape;205;p20"/>
            <p:cNvSpPr txBox="1"/>
            <p:nvPr/>
          </p:nvSpPr>
          <p:spPr>
            <a:xfrm>
              <a:off x="457188" y="1434480"/>
              <a:ext cx="22647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03C2A2"/>
                  </a:solidFill>
                  <a:latin typeface="Fira Sans Extra Condensed Medium"/>
                  <a:ea typeface="Fira Sans Extra Condensed Medium"/>
                  <a:cs typeface="Fira Sans Extra Condensed Medium"/>
                  <a:sym typeface="Fira Sans Extra Condensed Medium"/>
                </a:rPr>
                <a:t>Sales Performance</a:t>
              </a:r>
              <a:endParaRPr sz="1700">
                <a:solidFill>
                  <a:srgbClr val="03C2A2"/>
                </a:solidFill>
                <a:latin typeface="Fira Sans Extra Condensed Medium"/>
                <a:ea typeface="Fira Sans Extra Condensed Medium"/>
                <a:cs typeface="Fira Sans Extra Condensed Medium"/>
                <a:sym typeface="Fira Sans Extra Condensed Medium"/>
              </a:endParaRPr>
            </a:p>
          </p:txBody>
        </p:sp>
        <p:sp>
          <p:nvSpPr>
            <p:cNvPr id="206" name="Google Shape;206;p20"/>
            <p:cNvSpPr txBox="1"/>
            <p:nvPr/>
          </p:nvSpPr>
          <p:spPr>
            <a:xfrm>
              <a:off x="-31544" y="1821025"/>
              <a:ext cx="3135043" cy="758527"/>
            </a:xfrm>
            <a:prstGeom prst="rect">
              <a:avLst/>
            </a:prstGeom>
            <a:noFill/>
            <a:ln>
              <a:noFill/>
            </a:ln>
          </p:spPr>
          <p:txBody>
            <a:bodyPr spcFirstLastPara="1" wrap="square" lIns="91425" tIns="91425" rIns="91425" bIns="91425" anchor="ctr" anchorCtr="0">
              <a:noAutofit/>
            </a:bodyPr>
            <a:lstStyle/>
            <a:p>
              <a:pPr lvl="0" algn="l" rtl="0">
                <a:spcBef>
                  <a:spcPts val="0"/>
                </a:spcBef>
                <a:spcAft>
                  <a:spcPts val="0"/>
                </a:spcAft>
              </a:pPr>
              <a:r>
                <a:rPr lang="en-US" sz="1200" dirty="0">
                  <a:latin typeface="Roboto"/>
                  <a:ea typeface="Roboto"/>
                  <a:cs typeface="Roboto"/>
                  <a:sym typeface="Roboto"/>
                </a:rPr>
                <a:t>Determine best-selling products and peak sales periods by region to </a:t>
              </a:r>
              <a:r>
                <a:rPr lang="en-US" sz="1200" b="1" dirty="0">
                  <a:latin typeface="Roboto"/>
                  <a:ea typeface="Roboto"/>
                  <a:cs typeface="Roboto"/>
                  <a:sym typeface="Roboto"/>
                </a:rPr>
                <a:t>refine</a:t>
              </a:r>
              <a:r>
                <a:rPr lang="en-US" sz="1200" dirty="0">
                  <a:latin typeface="Roboto"/>
                  <a:ea typeface="Roboto"/>
                  <a:cs typeface="Roboto"/>
                  <a:sym typeface="Roboto"/>
                </a:rPr>
                <a:t> inventory management and regional marketing campaigns.</a:t>
              </a:r>
            </a:p>
          </p:txBody>
        </p:sp>
      </p:grpSp>
      <p:grpSp>
        <p:nvGrpSpPr>
          <p:cNvPr id="207" name="Google Shape;207;p20"/>
          <p:cNvGrpSpPr>
            <a:grpSpLocks noGrp="1" noUngrp="1" noRot="1" noMove="1" noResize="1"/>
          </p:cNvGrpSpPr>
          <p:nvPr/>
        </p:nvGrpSpPr>
        <p:grpSpPr>
          <a:xfrm>
            <a:off x="3149148" y="1497797"/>
            <a:ext cx="2838409" cy="2844761"/>
            <a:chOff x="3149148" y="1497797"/>
            <a:chExt cx="2838409" cy="2844761"/>
          </a:xfrm>
        </p:grpSpPr>
        <p:sp>
          <p:nvSpPr>
            <p:cNvPr id="208" name="Google Shape;208;p20"/>
            <p:cNvSpPr>
              <a:spLocks noGrp="1" noRot="1" noMove="1" noResize="1" noEditPoints="1" noAdjustHandles="1" noChangeArrowheads="1" noChangeShapeType="1"/>
            </p:cNvSpPr>
            <p:nvPr/>
          </p:nvSpPr>
          <p:spPr>
            <a:xfrm>
              <a:off x="4100846" y="2451076"/>
              <a:ext cx="936594" cy="938189"/>
            </a:xfrm>
            <a:custGeom>
              <a:avLst/>
              <a:gdLst/>
              <a:ahLst/>
              <a:cxnLst/>
              <a:rect l="l" t="t" r="r" b="b"/>
              <a:pathLst>
                <a:path w="68703" h="68820" extrusionOk="0">
                  <a:moveTo>
                    <a:pt x="34293" y="1"/>
                  </a:moveTo>
                  <a:cubicBezTo>
                    <a:pt x="15323" y="1"/>
                    <a:pt x="1" y="15440"/>
                    <a:pt x="1" y="34410"/>
                  </a:cubicBezTo>
                  <a:cubicBezTo>
                    <a:pt x="1" y="53381"/>
                    <a:pt x="15323" y="68820"/>
                    <a:pt x="34293" y="68820"/>
                  </a:cubicBezTo>
                  <a:cubicBezTo>
                    <a:pt x="53264" y="68820"/>
                    <a:pt x="68703" y="53381"/>
                    <a:pt x="68703" y="34410"/>
                  </a:cubicBezTo>
                  <a:cubicBezTo>
                    <a:pt x="68703" y="15440"/>
                    <a:pt x="53264" y="1"/>
                    <a:pt x="34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a:spLocks noGrp="1" noRot="1" noMove="1" noResize="1" noEditPoints="1" noAdjustHandles="1" noChangeArrowheads="1" noChangeShapeType="1"/>
            </p:cNvSpPr>
            <p:nvPr/>
          </p:nvSpPr>
          <p:spPr>
            <a:xfrm>
              <a:off x="4576702" y="1497797"/>
              <a:ext cx="1410855" cy="1417603"/>
            </a:xfrm>
            <a:custGeom>
              <a:avLst/>
              <a:gdLst/>
              <a:ahLst/>
              <a:cxnLst/>
              <a:rect l="l" t="t" r="r" b="b"/>
              <a:pathLst>
                <a:path w="103492" h="103987" extrusionOk="0">
                  <a:moveTo>
                    <a:pt x="68323" y="0"/>
                  </a:moveTo>
                  <a:lnTo>
                    <a:pt x="71387" y="3152"/>
                  </a:lnTo>
                  <a:lnTo>
                    <a:pt x="67360" y="7180"/>
                  </a:lnTo>
                  <a:lnTo>
                    <a:pt x="40597" y="33942"/>
                  </a:lnTo>
                  <a:cubicBezTo>
                    <a:pt x="35256" y="30878"/>
                    <a:pt x="29536" y="28339"/>
                    <a:pt x="23582" y="26500"/>
                  </a:cubicBezTo>
                  <a:cubicBezTo>
                    <a:pt x="17015" y="24574"/>
                    <a:pt x="9953" y="23348"/>
                    <a:pt x="2802" y="23115"/>
                  </a:cubicBezTo>
                  <a:lnTo>
                    <a:pt x="0" y="23115"/>
                  </a:lnTo>
                  <a:lnTo>
                    <a:pt x="0" y="54226"/>
                  </a:lnTo>
                  <a:cubicBezTo>
                    <a:pt x="409" y="54226"/>
                    <a:pt x="805" y="54174"/>
                    <a:pt x="1170" y="54174"/>
                  </a:cubicBezTo>
                  <a:cubicBezTo>
                    <a:pt x="1353" y="54174"/>
                    <a:pt x="1528" y="54187"/>
                    <a:pt x="1693" y="54226"/>
                  </a:cubicBezTo>
                  <a:cubicBezTo>
                    <a:pt x="6188" y="54372"/>
                    <a:pt x="10449" y="55102"/>
                    <a:pt x="14593" y="56298"/>
                  </a:cubicBezTo>
                  <a:cubicBezTo>
                    <a:pt x="18708" y="57641"/>
                    <a:pt x="22736" y="59480"/>
                    <a:pt x="26384" y="61668"/>
                  </a:cubicBezTo>
                  <a:cubicBezTo>
                    <a:pt x="29653" y="63711"/>
                    <a:pt x="32571" y="66163"/>
                    <a:pt x="35256" y="68819"/>
                  </a:cubicBezTo>
                  <a:cubicBezTo>
                    <a:pt x="35636" y="69198"/>
                    <a:pt x="36103" y="69548"/>
                    <a:pt x="36482" y="69928"/>
                  </a:cubicBezTo>
                  <a:cubicBezTo>
                    <a:pt x="39400" y="73080"/>
                    <a:pt x="41940" y="76728"/>
                    <a:pt x="44012" y="80493"/>
                  </a:cubicBezTo>
                  <a:cubicBezTo>
                    <a:pt x="46084" y="84404"/>
                    <a:pt x="47660" y="88402"/>
                    <a:pt x="48623" y="92780"/>
                  </a:cubicBezTo>
                  <a:cubicBezTo>
                    <a:pt x="49499" y="96311"/>
                    <a:pt x="49849" y="100076"/>
                    <a:pt x="49849" y="103987"/>
                  </a:cubicBezTo>
                  <a:lnTo>
                    <a:pt x="80989" y="103987"/>
                  </a:lnTo>
                  <a:cubicBezTo>
                    <a:pt x="80989" y="97771"/>
                    <a:pt x="80260" y="91583"/>
                    <a:pt x="78917" y="85746"/>
                  </a:cubicBezTo>
                  <a:cubicBezTo>
                    <a:pt x="77341" y="78683"/>
                    <a:pt x="74773" y="72117"/>
                    <a:pt x="71504" y="65900"/>
                  </a:cubicBezTo>
                  <a:cubicBezTo>
                    <a:pt x="70891" y="64820"/>
                    <a:pt x="70278" y="63857"/>
                    <a:pt x="69666" y="62748"/>
                  </a:cubicBezTo>
                  <a:lnTo>
                    <a:pt x="96312" y="36131"/>
                  </a:lnTo>
                  <a:lnTo>
                    <a:pt x="100310" y="32104"/>
                  </a:lnTo>
                  <a:lnTo>
                    <a:pt x="103491" y="35256"/>
                  </a:lnTo>
                  <a:lnTo>
                    <a:pt x="103491" y="0"/>
                  </a:lnTo>
                  <a:close/>
                </a:path>
              </a:pathLst>
            </a:custGeom>
            <a:solidFill>
              <a:srgbClr val="4F67A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a:spLocks noGrp="1" noRot="1" noMove="1" noResize="1" noEditPoints="1" noAdjustHandles="1" noChangeArrowheads="1" noChangeShapeType="1"/>
            </p:cNvSpPr>
            <p:nvPr/>
          </p:nvSpPr>
          <p:spPr>
            <a:xfrm>
              <a:off x="3149148" y="1497797"/>
              <a:ext cx="1427568" cy="1417603"/>
            </a:xfrm>
            <a:custGeom>
              <a:avLst/>
              <a:gdLst/>
              <a:ahLst/>
              <a:cxnLst/>
              <a:rect l="l" t="t" r="r" b="b"/>
              <a:pathLst>
                <a:path w="104718" h="103987" extrusionOk="0">
                  <a:moveTo>
                    <a:pt x="1" y="0"/>
                  </a:moveTo>
                  <a:lnTo>
                    <a:pt x="1" y="35256"/>
                  </a:lnTo>
                  <a:lnTo>
                    <a:pt x="3182" y="32104"/>
                  </a:lnTo>
                  <a:lnTo>
                    <a:pt x="7180" y="36131"/>
                  </a:lnTo>
                  <a:lnTo>
                    <a:pt x="34673" y="63595"/>
                  </a:lnTo>
                  <a:cubicBezTo>
                    <a:pt x="31638" y="68819"/>
                    <a:pt x="29069" y="74539"/>
                    <a:pt x="27376" y="80493"/>
                  </a:cubicBezTo>
                  <a:cubicBezTo>
                    <a:pt x="25421" y="86826"/>
                    <a:pt x="24195" y="93510"/>
                    <a:pt x="23962" y="100456"/>
                  </a:cubicBezTo>
                  <a:cubicBezTo>
                    <a:pt x="23962" y="100689"/>
                    <a:pt x="23845" y="101068"/>
                    <a:pt x="23845" y="101302"/>
                  </a:cubicBezTo>
                  <a:lnTo>
                    <a:pt x="23845" y="103987"/>
                  </a:lnTo>
                  <a:lnTo>
                    <a:pt x="54986" y="103987"/>
                  </a:lnTo>
                  <a:lnTo>
                    <a:pt x="54986" y="102382"/>
                  </a:lnTo>
                  <a:lnTo>
                    <a:pt x="54986" y="101535"/>
                  </a:lnTo>
                  <a:cubicBezTo>
                    <a:pt x="55219" y="97274"/>
                    <a:pt x="55949" y="93276"/>
                    <a:pt x="57029" y="89511"/>
                  </a:cubicBezTo>
                  <a:cubicBezTo>
                    <a:pt x="58371" y="85250"/>
                    <a:pt x="60210" y="81368"/>
                    <a:pt x="62516" y="77720"/>
                  </a:cubicBezTo>
                  <a:cubicBezTo>
                    <a:pt x="64471" y="74422"/>
                    <a:pt x="66893" y="71504"/>
                    <a:pt x="69578" y="68819"/>
                  </a:cubicBezTo>
                  <a:cubicBezTo>
                    <a:pt x="69929" y="68352"/>
                    <a:pt x="70308" y="67972"/>
                    <a:pt x="70658" y="67622"/>
                  </a:cubicBezTo>
                  <a:cubicBezTo>
                    <a:pt x="73956" y="64587"/>
                    <a:pt x="77458" y="62135"/>
                    <a:pt x="81369" y="60063"/>
                  </a:cubicBezTo>
                  <a:cubicBezTo>
                    <a:pt x="85134" y="58020"/>
                    <a:pt x="89132" y="56415"/>
                    <a:pt x="93510" y="55452"/>
                  </a:cubicBezTo>
                  <a:cubicBezTo>
                    <a:pt x="97158" y="54606"/>
                    <a:pt x="100952" y="54226"/>
                    <a:pt x="104717" y="54226"/>
                  </a:cubicBezTo>
                  <a:lnTo>
                    <a:pt x="104717" y="23115"/>
                  </a:lnTo>
                  <a:cubicBezTo>
                    <a:pt x="98501" y="23115"/>
                    <a:pt x="92314" y="23844"/>
                    <a:pt x="86477" y="25187"/>
                  </a:cubicBezTo>
                  <a:cubicBezTo>
                    <a:pt x="79531" y="26763"/>
                    <a:pt x="72847" y="29302"/>
                    <a:pt x="66660" y="32600"/>
                  </a:cubicBezTo>
                  <a:lnTo>
                    <a:pt x="63362" y="34409"/>
                  </a:lnTo>
                  <a:lnTo>
                    <a:pt x="36132" y="7180"/>
                  </a:lnTo>
                  <a:lnTo>
                    <a:pt x="32105" y="3152"/>
                  </a:lnTo>
                  <a:lnTo>
                    <a:pt x="35286" y="0"/>
                  </a:lnTo>
                  <a:close/>
                </a:path>
              </a:pathLst>
            </a:custGeom>
            <a:solidFill>
              <a:srgbClr val="03C2A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0"/>
            <p:cNvSpPr>
              <a:spLocks noGrp="1" noRot="1" noMove="1" noResize="1" noEditPoints="1" noAdjustHandles="1" noChangeArrowheads="1" noChangeShapeType="1"/>
            </p:cNvSpPr>
            <p:nvPr/>
          </p:nvSpPr>
          <p:spPr>
            <a:xfrm>
              <a:off x="4576702" y="2915399"/>
              <a:ext cx="1410855" cy="1427159"/>
            </a:xfrm>
            <a:custGeom>
              <a:avLst/>
              <a:gdLst/>
              <a:ahLst/>
              <a:cxnLst/>
              <a:rect l="l" t="t" r="r" b="b"/>
              <a:pathLst>
                <a:path w="103492" h="104688" extrusionOk="0">
                  <a:moveTo>
                    <a:pt x="49849" y="0"/>
                  </a:moveTo>
                  <a:lnTo>
                    <a:pt x="49849" y="846"/>
                  </a:lnTo>
                  <a:lnTo>
                    <a:pt x="49849" y="1693"/>
                  </a:lnTo>
                  <a:cubicBezTo>
                    <a:pt x="49732" y="6187"/>
                    <a:pt x="49002" y="10448"/>
                    <a:pt x="47777" y="14593"/>
                  </a:cubicBezTo>
                  <a:cubicBezTo>
                    <a:pt x="46434" y="18708"/>
                    <a:pt x="44625" y="22735"/>
                    <a:pt x="42319" y="26383"/>
                  </a:cubicBezTo>
                  <a:cubicBezTo>
                    <a:pt x="40364" y="29652"/>
                    <a:pt x="37941" y="32571"/>
                    <a:pt x="35256" y="35256"/>
                  </a:cubicBezTo>
                  <a:cubicBezTo>
                    <a:pt x="34906" y="35606"/>
                    <a:pt x="34527" y="36102"/>
                    <a:pt x="34030" y="36482"/>
                  </a:cubicBezTo>
                  <a:cubicBezTo>
                    <a:pt x="30878" y="39400"/>
                    <a:pt x="27347" y="41939"/>
                    <a:pt x="23465" y="44011"/>
                  </a:cubicBezTo>
                  <a:cubicBezTo>
                    <a:pt x="19700" y="46083"/>
                    <a:pt x="15673" y="47543"/>
                    <a:pt x="11295" y="48623"/>
                  </a:cubicBezTo>
                  <a:cubicBezTo>
                    <a:pt x="7647" y="49469"/>
                    <a:pt x="3882" y="49848"/>
                    <a:pt x="0" y="49848"/>
                  </a:cubicBezTo>
                  <a:lnTo>
                    <a:pt x="0" y="80989"/>
                  </a:lnTo>
                  <a:cubicBezTo>
                    <a:pt x="6304" y="80989"/>
                    <a:pt x="12521" y="80259"/>
                    <a:pt x="18358" y="78917"/>
                  </a:cubicBezTo>
                  <a:cubicBezTo>
                    <a:pt x="25275" y="77195"/>
                    <a:pt x="31987" y="74773"/>
                    <a:pt x="38175" y="71504"/>
                  </a:cubicBezTo>
                  <a:cubicBezTo>
                    <a:pt x="38788" y="71124"/>
                    <a:pt x="39517" y="70628"/>
                    <a:pt x="40130" y="70278"/>
                  </a:cubicBezTo>
                  <a:lnTo>
                    <a:pt x="67360" y="97508"/>
                  </a:lnTo>
                  <a:lnTo>
                    <a:pt x="71387" y="101535"/>
                  </a:lnTo>
                  <a:lnTo>
                    <a:pt x="68323" y="104687"/>
                  </a:lnTo>
                  <a:lnTo>
                    <a:pt x="103491" y="104687"/>
                  </a:lnTo>
                  <a:lnTo>
                    <a:pt x="103491" y="69432"/>
                  </a:lnTo>
                  <a:lnTo>
                    <a:pt x="100310" y="72584"/>
                  </a:lnTo>
                  <a:lnTo>
                    <a:pt x="96312" y="68585"/>
                  </a:lnTo>
                  <a:lnTo>
                    <a:pt x="69432" y="41706"/>
                  </a:lnTo>
                  <a:cubicBezTo>
                    <a:pt x="72847" y="36102"/>
                    <a:pt x="75503" y="30032"/>
                    <a:pt x="77458" y="23582"/>
                  </a:cubicBezTo>
                  <a:cubicBezTo>
                    <a:pt x="79530" y="17015"/>
                    <a:pt x="80727" y="9952"/>
                    <a:pt x="80989" y="2773"/>
                  </a:cubicBezTo>
                  <a:lnTo>
                    <a:pt x="80989" y="1809"/>
                  </a:lnTo>
                  <a:lnTo>
                    <a:pt x="80989" y="0"/>
                  </a:lnTo>
                  <a:close/>
                </a:path>
              </a:pathLst>
            </a:custGeom>
            <a:solidFill>
              <a:srgbClr val="79629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a:spLocks noGrp="1" noRot="1" noMove="1" noResize="1" noEditPoints="1" noAdjustHandles="1" noChangeArrowheads="1" noChangeShapeType="1"/>
            </p:cNvSpPr>
            <p:nvPr/>
          </p:nvSpPr>
          <p:spPr>
            <a:xfrm>
              <a:off x="3149148" y="2915399"/>
              <a:ext cx="1427568" cy="1427159"/>
            </a:xfrm>
            <a:custGeom>
              <a:avLst/>
              <a:gdLst/>
              <a:ahLst/>
              <a:cxnLst/>
              <a:rect l="l" t="t" r="r" b="b"/>
              <a:pathLst>
                <a:path w="104718" h="104688" extrusionOk="0">
                  <a:moveTo>
                    <a:pt x="23845" y="0"/>
                  </a:moveTo>
                  <a:cubicBezTo>
                    <a:pt x="23845" y="6304"/>
                    <a:pt x="24575" y="12404"/>
                    <a:pt x="25917" y="18358"/>
                  </a:cubicBezTo>
                  <a:cubicBezTo>
                    <a:pt x="27493" y="25274"/>
                    <a:pt x="30032" y="31958"/>
                    <a:pt x="33330" y="38174"/>
                  </a:cubicBezTo>
                  <a:cubicBezTo>
                    <a:pt x="33826" y="39021"/>
                    <a:pt x="34293" y="39867"/>
                    <a:pt x="34906" y="40859"/>
                  </a:cubicBezTo>
                  <a:lnTo>
                    <a:pt x="7180" y="68585"/>
                  </a:lnTo>
                  <a:lnTo>
                    <a:pt x="3182" y="72584"/>
                  </a:lnTo>
                  <a:lnTo>
                    <a:pt x="1" y="69432"/>
                  </a:lnTo>
                  <a:lnTo>
                    <a:pt x="1" y="104687"/>
                  </a:lnTo>
                  <a:lnTo>
                    <a:pt x="35286" y="104687"/>
                  </a:lnTo>
                  <a:lnTo>
                    <a:pt x="32105" y="101535"/>
                  </a:lnTo>
                  <a:lnTo>
                    <a:pt x="36132" y="97508"/>
                  </a:lnTo>
                  <a:lnTo>
                    <a:pt x="63858" y="69782"/>
                  </a:lnTo>
                  <a:cubicBezTo>
                    <a:pt x="69199" y="73080"/>
                    <a:pt x="75036" y="75619"/>
                    <a:pt x="81252" y="77458"/>
                  </a:cubicBezTo>
                  <a:cubicBezTo>
                    <a:pt x="87819" y="79530"/>
                    <a:pt x="94853" y="80610"/>
                    <a:pt x="102032" y="80843"/>
                  </a:cubicBezTo>
                  <a:cubicBezTo>
                    <a:pt x="102995" y="80989"/>
                    <a:pt x="103871" y="80989"/>
                    <a:pt x="104717" y="80989"/>
                  </a:cubicBezTo>
                  <a:lnTo>
                    <a:pt x="104717" y="49848"/>
                  </a:lnTo>
                  <a:lnTo>
                    <a:pt x="103141" y="49848"/>
                  </a:lnTo>
                  <a:cubicBezTo>
                    <a:pt x="98618" y="49732"/>
                    <a:pt x="94386" y="49002"/>
                    <a:pt x="90242" y="47776"/>
                  </a:cubicBezTo>
                  <a:cubicBezTo>
                    <a:pt x="85980" y="46434"/>
                    <a:pt x="82099" y="44624"/>
                    <a:pt x="78451" y="42319"/>
                  </a:cubicBezTo>
                  <a:cubicBezTo>
                    <a:pt x="75153" y="40363"/>
                    <a:pt x="72234" y="37941"/>
                    <a:pt x="69578" y="35256"/>
                  </a:cubicBezTo>
                  <a:cubicBezTo>
                    <a:pt x="69082" y="34876"/>
                    <a:pt x="68703" y="34526"/>
                    <a:pt x="68353" y="34030"/>
                  </a:cubicBezTo>
                  <a:cubicBezTo>
                    <a:pt x="65434" y="30878"/>
                    <a:pt x="62866" y="27347"/>
                    <a:pt x="60823" y="23465"/>
                  </a:cubicBezTo>
                  <a:cubicBezTo>
                    <a:pt x="58751" y="19700"/>
                    <a:pt x="57175" y="15556"/>
                    <a:pt x="56182" y="11295"/>
                  </a:cubicBezTo>
                  <a:cubicBezTo>
                    <a:pt x="55336" y="7647"/>
                    <a:pt x="54986" y="3882"/>
                    <a:pt x="54986" y="0"/>
                  </a:cubicBezTo>
                  <a:close/>
                </a:path>
              </a:pathLst>
            </a:custGeom>
            <a:solidFill>
              <a:srgbClr val="2B859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20"/>
            <p:cNvGrpSpPr>
              <a:grpSpLocks noGrp="1" noUngrp="1" noRot="1" noMove="1" noResize="1"/>
            </p:cNvGrpSpPr>
            <p:nvPr/>
          </p:nvGrpSpPr>
          <p:grpSpPr>
            <a:xfrm>
              <a:off x="4266876" y="2620581"/>
              <a:ext cx="598359" cy="599176"/>
              <a:chOff x="3725461" y="2444712"/>
              <a:chExt cx="334279" cy="334661"/>
            </a:xfrm>
          </p:grpSpPr>
          <p:sp>
            <p:nvSpPr>
              <p:cNvPr id="214" name="Google Shape;214;p20"/>
              <p:cNvSpPr>
                <a:spLocks noGrp="1" noRot="1" noMove="1" noResize="1" noEditPoints="1" noAdjustHandles="1" noChangeArrowheads="1" noChangeShapeType="1"/>
              </p:cNvSpPr>
              <p:nvPr/>
            </p:nvSpPr>
            <p:spPr>
              <a:xfrm>
                <a:off x="3939200"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48" y="334"/>
                      <a:pt x="834" y="334"/>
                    </a:cubicBezTo>
                    <a:close/>
                    <a:moveTo>
                      <a:pt x="834" y="0"/>
                    </a:moveTo>
                    <a:cubicBezTo>
                      <a:pt x="370" y="0"/>
                      <a:pt x="0" y="369"/>
                      <a:pt x="0" y="834"/>
                    </a:cubicBezTo>
                    <a:cubicBezTo>
                      <a:pt x="0" y="1298"/>
                      <a:pt x="370" y="1667"/>
                      <a:pt x="834" y="1667"/>
                    </a:cubicBezTo>
                    <a:cubicBezTo>
                      <a:pt x="1286" y="1667"/>
                      <a:pt x="1667" y="1298"/>
                      <a:pt x="1667" y="834"/>
                    </a:cubicBezTo>
                    <a:cubicBezTo>
                      <a:pt x="1667" y="369"/>
                      <a:pt x="1286" y="0"/>
                      <a:pt x="834" y="0"/>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a:spLocks noGrp="1" noRot="1" noMove="1" noResize="1" noEditPoints="1" noAdjustHandles="1" noChangeArrowheads="1" noChangeShapeType="1"/>
              </p:cNvSpPr>
              <p:nvPr/>
            </p:nvSpPr>
            <p:spPr>
              <a:xfrm>
                <a:off x="3941078" y="2618281"/>
                <a:ext cx="68625" cy="49305"/>
              </a:xfrm>
              <a:custGeom>
                <a:avLst/>
                <a:gdLst/>
                <a:ahLst/>
                <a:cxnLst/>
                <a:rect l="l" t="t" r="r" b="b"/>
                <a:pathLst>
                  <a:path w="2156" h="1549" extrusionOk="0">
                    <a:moveTo>
                      <a:pt x="775" y="0"/>
                    </a:moveTo>
                    <a:cubicBezTo>
                      <a:pt x="549" y="0"/>
                      <a:pt x="311" y="60"/>
                      <a:pt x="120" y="167"/>
                    </a:cubicBezTo>
                    <a:cubicBezTo>
                      <a:pt x="37" y="203"/>
                      <a:pt x="1" y="310"/>
                      <a:pt x="37" y="381"/>
                    </a:cubicBezTo>
                    <a:cubicBezTo>
                      <a:pt x="72" y="443"/>
                      <a:pt x="140" y="479"/>
                      <a:pt x="201" y="479"/>
                    </a:cubicBezTo>
                    <a:cubicBezTo>
                      <a:pt x="223" y="479"/>
                      <a:pt x="244" y="474"/>
                      <a:pt x="263" y="465"/>
                    </a:cubicBezTo>
                    <a:cubicBezTo>
                      <a:pt x="418" y="381"/>
                      <a:pt x="596" y="346"/>
                      <a:pt x="751" y="346"/>
                    </a:cubicBezTo>
                    <a:cubicBezTo>
                      <a:pt x="1275" y="346"/>
                      <a:pt x="1704" y="727"/>
                      <a:pt x="1799" y="1215"/>
                    </a:cubicBezTo>
                    <a:lnTo>
                      <a:pt x="751" y="1215"/>
                    </a:lnTo>
                    <a:cubicBezTo>
                      <a:pt x="668" y="1215"/>
                      <a:pt x="584" y="1298"/>
                      <a:pt x="584" y="1382"/>
                    </a:cubicBezTo>
                    <a:cubicBezTo>
                      <a:pt x="584" y="1477"/>
                      <a:pt x="668" y="1548"/>
                      <a:pt x="751" y="1548"/>
                    </a:cubicBezTo>
                    <a:lnTo>
                      <a:pt x="1977" y="1548"/>
                    </a:lnTo>
                    <a:cubicBezTo>
                      <a:pt x="2061" y="1548"/>
                      <a:pt x="2144" y="1477"/>
                      <a:pt x="2144" y="1382"/>
                    </a:cubicBezTo>
                    <a:cubicBezTo>
                      <a:pt x="2156" y="620"/>
                      <a:pt x="1525" y="0"/>
                      <a:pt x="775" y="0"/>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a:spLocks noGrp="1" noRot="1" noMove="1" noResize="1" noEditPoints="1" noAdjustHandles="1" noChangeArrowheads="1" noChangeShapeType="1"/>
              </p:cNvSpPr>
              <p:nvPr/>
            </p:nvSpPr>
            <p:spPr>
              <a:xfrm>
                <a:off x="3775116" y="2618281"/>
                <a:ext cx="68625" cy="49305"/>
              </a:xfrm>
              <a:custGeom>
                <a:avLst/>
                <a:gdLst/>
                <a:ahLst/>
                <a:cxnLst/>
                <a:rect l="l" t="t" r="r" b="b"/>
                <a:pathLst>
                  <a:path w="2156" h="1549" extrusionOk="0">
                    <a:moveTo>
                      <a:pt x="1381" y="0"/>
                    </a:moveTo>
                    <a:cubicBezTo>
                      <a:pt x="631" y="0"/>
                      <a:pt x="0" y="620"/>
                      <a:pt x="0" y="1382"/>
                    </a:cubicBezTo>
                    <a:cubicBezTo>
                      <a:pt x="0" y="1477"/>
                      <a:pt x="71" y="1548"/>
                      <a:pt x="167" y="1548"/>
                    </a:cubicBezTo>
                    <a:lnTo>
                      <a:pt x="1405" y="1548"/>
                    </a:lnTo>
                    <a:cubicBezTo>
                      <a:pt x="1488" y="1548"/>
                      <a:pt x="1560" y="1477"/>
                      <a:pt x="1560" y="1382"/>
                    </a:cubicBezTo>
                    <a:cubicBezTo>
                      <a:pt x="1560" y="1298"/>
                      <a:pt x="1500" y="1215"/>
                      <a:pt x="1417" y="1215"/>
                    </a:cubicBezTo>
                    <a:lnTo>
                      <a:pt x="357" y="1215"/>
                    </a:lnTo>
                    <a:cubicBezTo>
                      <a:pt x="429" y="715"/>
                      <a:pt x="881" y="346"/>
                      <a:pt x="1405" y="346"/>
                    </a:cubicBezTo>
                    <a:cubicBezTo>
                      <a:pt x="1584" y="346"/>
                      <a:pt x="1738" y="381"/>
                      <a:pt x="1893" y="465"/>
                    </a:cubicBezTo>
                    <a:cubicBezTo>
                      <a:pt x="1914" y="475"/>
                      <a:pt x="1938" y="481"/>
                      <a:pt x="1962" y="481"/>
                    </a:cubicBezTo>
                    <a:cubicBezTo>
                      <a:pt x="2022" y="481"/>
                      <a:pt x="2086" y="449"/>
                      <a:pt x="2119" y="381"/>
                    </a:cubicBezTo>
                    <a:cubicBezTo>
                      <a:pt x="2155" y="310"/>
                      <a:pt x="2131" y="203"/>
                      <a:pt x="2036" y="167"/>
                    </a:cubicBezTo>
                    <a:cubicBezTo>
                      <a:pt x="1846" y="60"/>
                      <a:pt x="1607" y="0"/>
                      <a:pt x="1381" y="0"/>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a:spLocks noGrp="1" noRot="1" noMove="1" noResize="1" noEditPoints="1" noAdjustHandles="1" noChangeArrowheads="1" noChangeShapeType="1"/>
              </p:cNvSpPr>
              <p:nvPr/>
            </p:nvSpPr>
            <p:spPr>
              <a:xfrm>
                <a:off x="3793291"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60" y="334"/>
                      <a:pt x="834" y="334"/>
                    </a:cubicBezTo>
                    <a:close/>
                    <a:moveTo>
                      <a:pt x="834" y="0"/>
                    </a:moveTo>
                    <a:cubicBezTo>
                      <a:pt x="370" y="0"/>
                      <a:pt x="1" y="369"/>
                      <a:pt x="1" y="834"/>
                    </a:cubicBezTo>
                    <a:cubicBezTo>
                      <a:pt x="1" y="1298"/>
                      <a:pt x="370" y="1667"/>
                      <a:pt x="834" y="1667"/>
                    </a:cubicBezTo>
                    <a:cubicBezTo>
                      <a:pt x="1286" y="1667"/>
                      <a:pt x="1667" y="1298"/>
                      <a:pt x="1667" y="834"/>
                    </a:cubicBezTo>
                    <a:cubicBezTo>
                      <a:pt x="1667" y="369"/>
                      <a:pt x="1286" y="0"/>
                      <a:pt x="834" y="0"/>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a:spLocks noGrp="1" noRot="1" noMove="1" noResize="1" noEditPoints="1" noAdjustHandles="1" noChangeArrowheads="1" noChangeShapeType="1"/>
              </p:cNvSpPr>
              <p:nvPr/>
            </p:nvSpPr>
            <p:spPr>
              <a:xfrm>
                <a:off x="3858097" y="2540584"/>
                <a:ext cx="69007" cy="69007"/>
              </a:xfrm>
              <a:custGeom>
                <a:avLst/>
                <a:gdLst/>
                <a:ahLst/>
                <a:cxnLst/>
                <a:rect l="l" t="t" r="r" b="b"/>
                <a:pathLst>
                  <a:path w="2168" h="2168" extrusionOk="0">
                    <a:moveTo>
                      <a:pt x="1084" y="346"/>
                    </a:moveTo>
                    <a:cubicBezTo>
                      <a:pt x="1501" y="346"/>
                      <a:pt x="1834" y="667"/>
                      <a:pt x="1834" y="1084"/>
                    </a:cubicBezTo>
                    <a:cubicBezTo>
                      <a:pt x="1834" y="1501"/>
                      <a:pt x="1501" y="1834"/>
                      <a:pt x="1084" y="1834"/>
                    </a:cubicBezTo>
                    <a:cubicBezTo>
                      <a:pt x="667" y="1834"/>
                      <a:pt x="346" y="1501"/>
                      <a:pt x="346" y="1084"/>
                    </a:cubicBezTo>
                    <a:cubicBezTo>
                      <a:pt x="346" y="667"/>
                      <a:pt x="667" y="346"/>
                      <a:pt x="1084" y="346"/>
                    </a:cubicBezTo>
                    <a:close/>
                    <a:moveTo>
                      <a:pt x="1084" y="1"/>
                    </a:moveTo>
                    <a:cubicBezTo>
                      <a:pt x="489" y="1"/>
                      <a:pt x="1" y="489"/>
                      <a:pt x="1" y="1084"/>
                    </a:cubicBezTo>
                    <a:cubicBezTo>
                      <a:pt x="1" y="1679"/>
                      <a:pt x="489" y="2168"/>
                      <a:pt x="1084" y="2168"/>
                    </a:cubicBezTo>
                    <a:cubicBezTo>
                      <a:pt x="1679" y="2168"/>
                      <a:pt x="2167" y="1679"/>
                      <a:pt x="2167" y="1084"/>
                    </a:cubicBezTo>
                    <a:cubicBezTo>
                      <a:pt x="2167" y="489"/>
                      <a:pt x="1679" y="1"/>
                      <a:pt x="1084" y="1"/>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a:spLocks noGrp="1" noRot="1" noMove="1" noResize="1" noEditPoints="1" noAdjustHandles="1" noChangeArrowheads="1" noChangeShapeType="1"/>
              </p:cNvSpPr>
              <p:nvPr/>
            </p:nvSpPr>
            <p:spPr>
              <a:xfrm>
                <a:off x="3834224" y="2620159"/>
                <a:ext cx="116752" cy="63342"/>
              </a:xfrm>
              <a:custGeom>
                <a:avLst/>
                <a:gdLst/>
                <a:ahLst/>
                <a:cxnLst/>
                <a:rect l="l" t="t" r="r" b="b"/>
                <a:pathLst>
                  <a:path w="3668" h="1990" extrusionOk="0">
                    <a:moveTo>
                      <a:pt x="1834" y="322"/>
                    </a:moveTo>
                    <a:cubicBezTo>
                      <a:pt x="2596" y="322"/>
                      <a:pt x="3239" y="906"/>
                      <a:pt x="3310" y="1656"/>
                    </a:cubicBezTo>
                    <a:lnTo>
                      <a:pt x="358" y="1656"/>
                    </a:lnTo>
                    <a:cubicBezTo>
                      <a:pt x="453" y="906"/>
                      <a:pt x="1072" y="322"/>
                      <a:pt x="1834" y="322"/>
                    </a:cubicBezTo>
                    <a:close/>
                    <a:moveTo>
                      <a:pt x="1834" y="1"/>
                    </a:moveTo>
                    <a:cubicBezTo>
                      <a:pt x="822" y="1"/>
                      <a:pt x="0" y="823"/>
                      <a:pt x="0" y="1835"/>
                    </a:cubicBezTo>
                    <a:cubicBezTo>
                      <a:pt x="0" y="1918"/>
                      <a:pt x="84" y="1989"/>
                      <a:pt x="167" y="1989"/>
                    </a:cubicBezTo>
                    <a:lnTo>
                      <a:pt x="3489" y="1989"/>
                    </a:lnTo>
                    <a:cubicBezTo>
                      <a:pt x="3572" y="1989"/>
                      <a:pt x="3656" y="1918"/>
                      <a:pt x="3656" y="1835"/>
                    </a:cubicBezTo>
                    <a:cubicBezTo>
                      <a:pt x="3668" y="823"/>
                      <a:pt x="2846" y="1"/>
                      <a:pt x="1834" y="1"/>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a:spLocks noGrp="1" noRot="1" noMove="1" noResize="1" noEditPoints="1" noAdjustHandles="1" noChangeArrowheads="1" noChangeShapeType="1"/>
              </p:cNvSpPr>
              <p:nvPr/>
            </p:nvSpPr>
            <p:spPr>
              <a:xfrm>
                <a:off x="3725461" y="2444712"/>
                <a:ext cx="334279" cy="334661"/>
              </a:xfrm>
              <a:custGeom>
                <a:avLst/>
                <a:gdLst/>
                <a:ahLst/>
                <a:cxnLst/>
                <a:rect l="l" t="t" r="r" b="b"/>
                <a:pathLst>
                  <a:path w="10502" h="10514" extrusionOk="0">
                    <a:moveTo>
                      <a:pt x="5418" y="905"/>
                    </a:moveTo>
                    <a:cubicBezTo>
                      <a:pt x="7680" y="1001"/>
                      <a:pt x="9513" y="2834"/>
                      <a:pt x="9597" y="5096"/>
                    </a:cubicBezTo>
                    <a:lnTo>
                      <a:pt x="9192" y="5096"/>
                    </a:lnTo>
                    <a:cubicBezTo>
                      <a:pt x="9109" y="5096"/>
                      <a:pt x="9037" y="5168"/>
                      <a:pt x="9037" y="5263"/>
                    </a:cubicBezTo>
                    <a:cubicBezTo>
                      <a:pt x="9037" y="5346"/>
                      <a:pt x="9109" y="5418"/>
                      <a:pt x="9192" y="5418"/>
                    </a:cubicBezTo>
                    <a:lnTo>
                      <a:pt x="9597" y="5418"/>
                    </a:lnTo>
                    <a:cubicBezTo>
                      <a:pt x="9513" y="7704"/>
                      <a:pt x="7692" y="9525"/>
                      <a:pt x="5418" y="9609"/>
                    </a:cubicBezTo>
                    <a:lnTo>
                      <a:pt x="5418" y="9204"/>
                    </a:lnTo>
                    <a:cubicBezTo>
                      <a:pt x="5418" y="9109"/>
                      <a:pt x="5346" y="9037"/>
                      <a:pt x="5251" y="9037"/>
                    </a:cubicBezTo>
                    <a:cubicBezTo>
                      <a:pt x="5168" y="9037"/>
                      <a:pt x="5084" y="9109"/>
                      <a:pt x="5084" y="9204"/>
                    </a:cubicBezTo>
                    <a:lnTo>
                      <a:pt x="5084" y="9609"/>
                    </a:lnTo>
                    <a:cubicBezTo>
                      <a:pt x="2822" y="9513"/>
                      <a:pt x="1000" y="7680"/>
                      <a:pt x="905" y="5418"/>
                    </a:cubicBezTo>
                    <a:lnTo>
                      <a:pt x="1310" y="5418"/>
                    </a:lnTo>
                    <a:cubicBezTo>
                      <a:pt x="1393" y="5418"/>
                      <a:pt x="1477" y="5346"/>
                      <a:pt x="1477" y="5263"/>
                    </a:cubicBezTo>
                    <a:cubicBezTo>
                      <a:pt x="1477" y="5168"/>
                      <a:pt x="1393" y="5096"/>
                      <a:pt x="1310" y="5096"/>
                    </a:cubicBezTo>
                    <a:lnTo>
                      <a:pt x="905" y="5096"/>
                    </a:lnTo>
                    <a:cubicBezTo>
                      <a:pt x="1000" y="2834"/>
                      <a:pt x="2822" y="1001"/>
                      <a:pt x="5084" y="905"/>
                    </a:cubicBezTo>
                    <a:lnTo>
                      <a:pt x="5084" y="1310"/>
                    </a:lnTo>
                    <a:cubicBezTo>
                      <a:pt x="5084" y="1405"/>
                      <a:pt x="5168" y="1477"/>
                      <a:pt x="5251" y="1477"/>
                    </a:cubicBezTo>
                    <a:cubicBezTo>
                      <a:pt x="5346" y="1477"/>
                      <a:pt x="5418" y="1405"/>
                      <a:pt x="5418" y="1310"/>
                    </a:cubicBezTo>
                    <a:lnTo>
                      <a:pt x="5418" y="905"/>
                    </a:lnTo>
                    <a:close/>
                    <a:moveTo>
                      <a:pt x="5251" y="0"/>
                    </a:moveTo>
                    <a:cubicBezTo>
                      <a:pt x="5168" y="0"/>
                      <a:pt x="5084" y="84"/>
                      <a:pt x="5084" y="167"/>
                    </a:cubicBezTo>
                    <a:lnTo>
                      <a:pt x="5084" y="572"/>
                    </a:lnTo>
                    <a:cubicBezTo>
                      <a:pt x="2632" y="655"/>
                      <a:pt x="655" y="2644"/>
                      <a:pt x="560" y="5096"/>
                    </a:cubicBezTo>
                    <a:lnTo>
                      <a:pt x="167" y="5096"/>
                    </a:lnTo>
                    <a:cubicBezTo>
                      <a:pt x="72" y="5096"/>
                      <a:pt x="0" y="5168"/>
                      <a:pt x="0" y="5263"/>
                    </a:cubicBezTo>
                    <a:cubicBezTo>
                      <a:pt x="0" y="5346"/>
                      <a:pt x="72" y="5418"/>
                      <a:pt x="167" y="5418"/>
                    </a:cubicBezTo>
                    <a:lnTo>
                      <a:pt x="560" y="5418"/>
                    </a:lnTo>
                    <a:cubicBezTo>
                      <a:pt x="655" y="7882"/>
                      <a:pt x="2632" y="9859"/>
                      <a:pt x="5084" y="9942"/>
                    </a:cubicBezTo>
                    <a:lnTo>
                      <a:pt x="5084" y="10347"/>
                    </a:lnTo>
                    <a:cubicBezTo>
                      <a:pt x="5084" y="10442"/>
                      <a:pt x="5168" y="10514"/>
                      <a:pt x="5251" y="10514"/>
                    </a:cubicBezTo>
                    <a:cubicBezTo>
                      <a:pt x="5346" y="10514"/>
                      <a:pt x="5418" y="10442"/>
                      <a:pt x="5418" y="10347"/>
                    </a:cubicBezTo>
                    <a:lnTo>
                      <a:pt x="5418" y="9942"/>
                    </a:lnTo>
                    <a:cubicBezTo>
                      <a:pt x="7870" y="9859"/>
                      <a:pt x="9847" y="7882"/>
                      <a:pt x="9942" y="5418"/>
                    </a:cubicBezTo>
                    <a:lnTo>
                      <a:pt x="10347" y="5418"/>
                    </a:lnTo>
                    <a:cubicBezTo>
                      <a:pt x="10430" y="5418"/>
                      <a:pt x="10502" y="5346"/>
                      <a:pt x="10502" y="5263"/>
                    </a:cubicBezTo>
                    <a:cubicBezTo>
                      <a:pt x="10502" y="5168"/>
                      <a:pt x="10442" y="5096"/>
                      <a:pt x="10347" y="5096"/>
                    </a:cubicBezTo>
                    <a:lnTo>
                      <a:pt x="9942" y="5096"/>
                    </a:lnTo>
                    <a:cubicBezTo>
                      <a:pt x="9847" y="2644"/>
                      <a:pt x="7870" y="655"/>
                      <a:pt x="5418" y="572"/>
                    </a:cubicBezTo>
                    <a:lnTo>
                      <a:pt x="5418" y="167"/>
                    </a:lnTo>
                    <a:cubicBezTo>
                      <a:pt x="5418" y="84"/>
                      <a:pt x="5346" y="0"/>
                      <a:pt x="5251" y="0"/>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Graphic 4" descr="Dollar with solid fill">
            <a:extLst>
              <a:ext uri="{FF2B5EF4-FFF2-40B4-BE49-F238E27FC236}">
                <a16:creationId xmlns:a16="http://schemas.microsoft.com/office/drawing/2014/main" id="{47545844-D216-3FC5-36DC-9E7B3588B3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0459" y="1995754"/>
            <a:ext cx="374606" cy="374606"/>
          </a:xfrm>
          <a:prstGeom prst="rect">
            <a:avLst/>
          </a:prstGeom>
        </p:spPr>
      </p:pic>
      <p:pic>
        <p:nvPicPr>
          <p:cNvPr id="7" name="Graphic 6" descr="Search Inventory with solid fill">
            <a:extLst>
              <a:ext uri="{FF2B5EF4-FFF2-40B4-BE49-F238E27FC236}">
                <a16:creationId xmlns:a16="http://schemas.microsoft.com/office/drawing/2014/main" id="{D11255C4-1C26-3F8D-640C-BAEBE9BEFC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78178" y="1954457"/>
            <a:ext cx="457200" cy="457200"/>
          </a:xfrm>
          <a:prstGeom prst="rect">
            <a:avLst/>
          </a:prstGeom>
        </p:spPr>
      </p:pic>
      <p:pic>
        <p:nvPicPr>
          <p:cNvPr id="9" name="Graphic 8" descr="Users with solid fill">
            <a:extLst>
              <a:ext uri="{FF2B5EF4-FFF2-40B4-BE49-F238E27FC236}">
                <a16:creationId xmlns:a16="http://schemas.microsoft.com/office/drawing/2014/main" id="{7E17B73C-5DCA-CE49-D35F-4486DFB786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95960" y="3389265"/>
            <a:ext cx="457200" cy="457200"/>
          </a:xfrm>
          <a:prstGeom prst="rect">
            <a:avLst/>
          </a:prstGeom>
        </p:spPr>
      </p:pic>
      <p:pic>
        <p:nvPicPr>
          <p:cNvPr id="11" name="Graphic 10" descr="Shopping cart with solid fill">
            <a:extLst>
              <a:ext uri="{FF2B5EF4-FFF2-40B4-BE49-F238E27FC236}">
                <a16:creationId xmlns:a16="http://schemas.microsoft.com/office/drawing/2014/main" id="{AD872141-1D59-18D7-51F5-6594126D72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5951" y="3388315"/>
            <a:ext cx="436773" cy="43677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40AB-342F-71EC-D520-82625FFFADB1}"/>
              </a:ext>
            </a:extLst>
          </p:cNvPr>
          <p:cNvSpPr>
            <a:spLocks noGrp="1"/>
          </p:cNvSpPr>
          <p:nvPr>
            <p:ph type="title"/>
          </p:nvPr>
        </p:nvSpPr>
        <p:spPr>
          <a:xfrm>
            <a:off x="470399" y="151000"/>
            <a:ext cx="8203200" cy="481200"/>
          </a:xfrm>
        </p:spPr>
        <p:txBody>
          <a:bodyPr/>
          <a:lstStyle/>
          <a:p>
            <a:r>
              <a:rPr lang="en-MY" dirty="0"/>
              <a:t>4</a:t>
            </a:r>
            <a:r>
              <a:rPr lang="en-MY" baseline="30000" dirty="0"/>
              <a:t>th</a:t>
            </a:r>
            <a:r>
              <a:rPr lang="en-MY"/>
              <a:t> Sprint </a:t>
            </a:r>
            <a:r>
              <a:rPr lang="en-MY" dirty="0"/>
              <a:t>Retrospective</a:t>
            </a:r>
          </a:p>
        </p:txBody>
      </p:sp>
      <p:pic>
        <p:nvPicPr>
          <p:cNvPr id="6" name="Picture 5">
            <a:extLst>
              <a:ext uri="{FF2B5EF4-FFF2-40B4-BE49-F238E27FC236}">
                <a16:creationId xmlns:a16="http://schemas.microsoft.com/office/drawing/2014/main" id="{82DE47B2-7BA1-6683-D7D0-8A27FD1718BA}"/>
              </a:ext>
            </a:extLst>
          </p:cNvPr>
          <p:cNvPicPr>
            <a:picLocks noChangeAspect="1"/>
          </p:cNvPicPr>
          <p:nvPr/>
        </p:nvPicPr>
        <p:blipFill>
          <a:blip r:embed="rId3"/>
          <a:stretch>
            <a:fillRect/>
          </a:stretch>
        </p:blipFill>
        <p:spPr>
          <a:xfrm>
            <a:off x="2735579" y="527498"/>
            <a:ext cx="4146709" cy="4616002"/>
          </a:xfrm>
          <a:prstGeom prst="rect">
            <a:avLst/>
          </a:prstGeom>
        </p:spPr>
      </p:pic>
    </p:spTree>
    <p:extLst>
      <p:ext uri="{BB962C8B-B14F-4D97-AF65-F5344CB8AC3E}">
        <p14:creationId xmlns:p14="http://schemas.microsoft.com/office/powerpoint/2010/main" val="151082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DB890EC6-9F5D-0028-32BF-3BEB42BEC8CF}"/>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383CF92-A814-2C8A-60B1-3DABD2D4085A}"/>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Sprint Backlog 5</a:t>
            </a:r>
          </a:p>
        </p:txBody>
      </p:sp>
      <p:pic>
        <p:nvPicPr>
          <p:cNvPr id="3" name="Picture 2">
            <a:extLst>
              <a:ext uri="{FF2B5EF4-FFF2-40B4-BE49-F238E27FC236}">
                <a16:creationId xmlns:a16="http://schemas.microsoft.com/office/drawing/2014/main" id="{94B7EA98-45C7-8E60-D9AF-93AC2AE36EE0}"/>
              </a:ext>
            </a:extLst>
          </p:cNvPr>
          <p:cNvPicPr>
            <a:picLocks noChangeAspect="1"/>
          </p:cNvPicPr>
          <p:nvPr/>
        </p:nvPicPr>
        <p:blipFill rotWithShape="1">
          <a:blip r:embed="rId3"/>
          <a:srcRect t="9270"/>
          <a:stretch/>
        </p:blipFill>
        <p:spPr>
          <a:xfrm>
            <a:off x="2878708" y="1386839"/>
            <a:ext cx="3785551" cy="938325"/>
          </a:xfrm>
          <a:prstGeom prst="rect">
            <a:avLst/>
          </a:prstGeom>
        </p:spPr>
      </p:pic>
      <p:pic>
        <p:nvPicPr>
          <p:cNvPr id="4" name="Picture 3">
            <a:extLst>
              <a:ext uri="{FF2B5EF4-FFF2-40B4-BE49-F238E27FC236}">
                <a16:creationId xmlns:a16="http://schemas.microsoft.com/office/drawing/2014/main" id="{D0358266-3AC7-6410-4F3D-AE9B4EA5C57A}"/>
              </a:ext>
            </a:extLst>
          </p:cNvPr>
          <p:cNvPicPr>
            <a:picLocks noChangeAspect="1"/>
          </p:cNvPicPr>
          <p:nvPr/>
        </p:nvPicPr>
        <p:blipFill rotWithShape="1">
          <a:blip r:embed="rId4"/>
          <a:srcRect l="2426" t="5283" r="3926" b="6447"/>
          <a:stretch/>
        </p:blipFill>
        <p:spPr>
          <a:xfrm>
            <a:off x="2878707" y="3108959"/>
            <a:ext cx="3461133" cy="1615441"/>
          </a:xfrm>
          <a:prstGeom prst="rect">
            <a:avLst/>
          </a:prstGeom>
        </p:spPr>
      </p:pic>
      <p:sp>
        <p:nvSpPr>
          <p:cNvPr id="5" name="TextBox 4">
            <a:extLst>
              <a:ext uri="{FF2B5EF4-FFF2-40B4-BE49-F238E27FC236}">
                <a16:creationId xmlns:a16="http://schemas.microsoft.com/office/drawing/2014/main" id="{C2432599-1AD7-5906-036F-019188589B21}"/>
              </a:ext>
            </a:extLst>
          </p:cNvPr>
          <p:cNvSpPr txBox="1"/>
          <p:nvPr/>
        </p:nvSpPr>
        <p:spPr>
          <a:xfrm>
            <a:off x="3259057" y="2612145"/>
            <a:ext cx="26524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rgbClr val="FFC000"/>
                </a:solidFill>
                <a:latin typeface="Fira Sans Extra Condensed Mediu"/>
              </a:rPr>
              <a:t>Epic Story</a:t>
            </a:r>
            <a:endParaRPr lang="en-US" sz="1050" dirty="0">
              <a:solidFill>
                <a:srgbClr val="FFC000"/>
              </a:solidFill>
            </a:endParaRPr>
          </a:p>
        </p:txBody>
      </p:sp>
      <p:sp>
        <p:nvSpPr>
          <p:cNvPr id="6" name="TextBox 5">
            <a:extLst>
              <a:ext uri="{FF2B5EF4-FFF2-40B4-BE49-F238E27FC236}">
                <a16:creationId xmlns:a16="http://schemas.microsoft.com/office/drawing/2014/main" id="{71F160D4-69B1-9FD2-9EEA-6618AF8AC4A3}"/>
              </a:ext>
            </a:extLst>
          </p:cNvPr>
          <p:cNvSpPr txBox="1"/>
          <p:nvPr/>
        </p:nvSpPr>
        <p:spPr>
          <a:xfrm>
            <a:off x="3245782" y="782325"/>
            <a:ext cx="26524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rgbClr val="7030A0"/>
                </a:solidFill>
                <a:latin typeface="Fira Sans Extra Condensed Mediu"/>
              </a:rPr>
              <a:t>Sprint Goal</a:t>
            </a:r>
            <a:endParaRPr lang="en-US" sz="1050" dirty="0"/>
          </a:p>
        </p:txBody>
      </p:sp>
      <p:sp>
        <p:nvSpPr>
          <p:cNvPr id="2" name="TextBox 1">
            <a:extLst>
              <a:ext uri="{FF2B5EF4-FFF2-40B4-BE49-F238E27FC236}">
                <a16:creationId xmlns:a16="http://schemas.microsoft.com/office/drawing/2014/main" id="{43681999-A3FC-BC33-F291-FD3BD7A4278E}"/>
              </a:ext>
            </a:extLst>
          </p:cNvPr>
          <p:cNvSpPr txBox="1"/>
          <p:nvPr/>
        </p:nvSpPr>
        <p:spPr>
          <a:xfrm>
            <a:off x="156961" y="341670"/>
            <a:ext cx="30026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chemeClr val="accent3">
                    <a:lumMod val="75000"/>
                  </a:schemeClr>
                </a:solidFill>
                <a:latin typeface="Fira Sans Extra Condensed Mediu"/>
              </a:rPr>
              <a:t>Scrum Master</a:t>
            </a:r>
            <a:r>
              <a:rPr lang="en" sz="2000">
                <a:solidFill>
                  <a:schemeClr val="accent3">
                    <a:lumMod val="75000"/>
                  </a:schemeClr>
                </a:solidFill>
                <a:latin typeface="Fira Sans Extra Condensed Mediu"/>
              </a:rPr>
              <a:t>: </a:t>
            </a:r>
            <a:r>
              <a:rPr lang="en" sz="2000" dirty="0">
                <a:solidFill>
                  <a:schemeClr val="accent3">
                    <a:lumMod val="75000"/>
                  </a:schemeClr>
                </a:solidFill>
                <a:latin typeface="Fira Sans Extra Condensed Mediu"/>
              </a:rPr>
              <a:t>Darryl</a:t>
            </a:r>
            <a:endParaRPr lang="en-US" sz="1050" dirty="0">
              <a:solidFill>
                <a:schemeClr val="accent3">
                  <a:lumMod val="75000"/>
                </a:schemeClr>
              </a:solidFill>
            </a:endParaRPr>
          </a:p>
        </p:txBody>
      </p:sp>
    </p:spTree>
    <p:extLst>
      <p:ext uri="{BB962C8B-B14F-4D97-AF65-F5344CB8AC3E}">
        <p14:creationId xmlns:p14="http://schemas.microsoft.com/office/powerpoint/2010/main" val="2390683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DB890EC6-9F5D-0028-32BF-3BEB42BEC8CF}"/>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383CF92-A814-2C8A-60B1-3DABD2D4085A}"/>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Sprint Backlog 5</a:t>
            </a:r>
          </a:p>
        </p:txBody>
      </p:sp>
      <p:pic>
        <p:nvPicPr>
          <p:cNvPr id="14" name="Picture 13">
            <a:extLst>
              <a:ext uri="{FF2B5EF4-FFF2-40B4-BE49-F238E27FC236}">
                <a16:creationId xmlns:a16="http://schemas.microsoft.com/office/drawing/2014/main" id="{B06BDEE1-D652-682E-DE8A-D7DB9F2EFBCC}"/>
              </a:ext>
            </a:extLst>
          </p:cNvPr>
          <p:cNvPicPr>
            <a:picLocks noChangeAspect="1"/>
          </p:cNvPicPr>
          <p:nvPr/>
        </p:nvPicPr>
        <p:blipFill rotWithShape="1">
          <a:blip r:embed="rId3"/>
          <a:srcRect l="3360" t="4601" r="7176" b="6978"/>
          <a:stretch/>
        </p:blipFill>
        <p:spPr>
          <a:xfrm>
            <a:off x="171708" y="2217419"/>
            <a:ext cx="2394879" cy="1361811"/>
          </a:xfrm>
          <a:prstGeom prst="rect">
            <a:avLst/>
          </a:prstGeom>
        </p:spPr>
      </p:pic>
      <p:pic>
        <p:nvPicPr>
          <p:cNvPr id="16" name="Picture 15">
            <a:extLst>
              <a:ext uri="{FF2B5EF4-FFF2-40B4-BE49-F238E27FC236}">
                <a16:creationId xmlns:a16="http://schemas.microsoft.com/office/drawing/2014/main" id="{AD89375B-F2F3-4FF9-6FE4-0375F954F0E6}"/>
              </a:ext>
            </a:extLst>
          </p:cNvPr>
          <p:cNvPicPr>
            <a:picLocks noChangeAspect="1"/>
          </p:cNvPicPr>
          <p:nvPr/>
        </p:nvPicPr>
        <p:blipFill rotWithShape="1">
          <a:blip r:embed="rId4"/>
          <a:srcRect l="4132" r="2216" b="3939"/>
          <a:stretch/>
        </p:blipFill>
        <p:spPr>
          <a:xfrm>
            <a:off x="137159" y="404971"/>
            <a:ext cx="2506981" cy="1290298"/>
          </a:xfrm>
          <a:prstGeom prst="rect">
            <a:avLst/>
          </a:prstGeom>
        </p:spPr>
      </p:pic>
      <p:pic>
        <p:nvPicPr>
          <p:cNvPr id="18" name="Picture 17">
            <a:extLst>
              <a:ext uri="{FF2B5EF4-FFF2-40B4-BE49-F238E27FC236}">
                <a16:creationId xmlns:a16="http://schemas.microsoft.com/office/drawing/2014/main" id="{6EA34ECE-1B71-F725-62E7-D7DA473EF140}"/>
              </a:ext>
            </a:extLst>
          </p:cNvPr>
          <p:cNvPicPr>
            <a:picLocks noChangeAspect="1"/>
          </p:cNvPicPr>
          <p:nvPr/>
        </p:nvPicPr>
        <p:blipFill rotWithShape="1">
          <a:blip r:embed="rId5"/>
          <a:srcRect l="3346" t="5489" r="5879" b="5180"/>
          <a:stretch/>
        </p:blipFill>
        <p:spPr>
          <a:xfrm>
            <a:off x="2967396" y="3808172"/>
            <a:ext cx="2447242" cy="1165860"/>
          </a:xfrm>
          <a:prstGeom prst="rect">
            <a:avLst/>
          </a:prstGeom>
        </p:spPr>
      </p:pic>
      <p:pic>
        <p:nvPicPr>
          <p:cNvPr id="24" name="Picture 23">
            <a:extLst>
              <a:ext uri="{FF2B5EF4-FFF2-40B4-BE49-F238E27FC236}">
                <a16:creationId xmlns:a16="http://schemas.microsoft.com/office/drawing/2014/main" id="{3A38045D-FC14-8F42-B66D-717A2A9E2BAD}"/>
              </a:ext>
            </a:extLst>
          </p:cNvPr>
          <p:cNvPicPr>
            <a:picLocks noChangeAspect="1"/>
          </p:cNvPicPr>
          <p:nvPr/>
        </p:nvPicPr>
        <p:blipFill rotWithShape="1">
          <a:blip r:embed="rId6"/>
          <a:srcRect l="4199" t="4240" r="4771"/>
          <a:stretch/>
        </p:blipFill>
        <p:spPr>
          <a:xfrm>
            <a:off x="6711742" y="508876"/>
            <a:ext cx="2058877" cy="1290298"/>
          </a:xfrm>
          <a:prstGeom prst="rect">
            <a:avLst/>
          </a:prstGeom>
        </p:spPr>
      </p:pic>
      <p:cxnSp>
        <p:nvCxnSpPr>
          <p:cNvPr id="27" name="Straight Arrow Connector 26">
            <a:extLst>
              <a:ext uri="{FF2B5EF4-FFF2-40B4-BE49-F238E27FC236}">
                <a16:creationId xmlns:a16="http://schemas.microsoft.com/office/drawing/2014/main" id="{6CCDD45A-7431-9D82-B3B2-531B659A98A3}"/>
              </a:ext>
            </a:extLst>
          </p:cNvPr>
          <p:cNvCxnSpPr>
            <a:cxnSpLocks/>
          </p:cNvCxnSpPr>
          <p:nvPr/>
        </p:nvCxnSpPr>
        <p:spPr>
          <a:xfrm>
            <a:off x="5523566" y="2389284"/>
            <a:ext cx="712365" cy="594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DFF1721-C796-7EE9-9CA8-35B141967483}"/>
              </a:ext>
            </a:extLst>
          </p:cNvPr>
          <p:cNvCxnSpPr>
            <a:cxnSpLocks/>
          </p:cNvCxnSpPr>
          <p:nvPr/>
        </p:nvCxnSpPr>
        <p:spPr>
          <a:xfrm>
            <a:off x="4585275" y="2447119"/>
            <a:ext cx="6399" cy="906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798E463-C267-6C90-379F-A07EDFE70E3B}"/>
              </a:ext>
            </a:extLst>
          </p:cNvPr>
          <p:cNvCxnSpPr>
            <a:cxnSpLocks/>
          </p:cNvCxnSpPr>
          <p:nvPr/>
        </p:nvCxnSpPr>
        <p:spPr>
          <a:xfrm flipH="1">
            <a:off x="2810501" y="2371165"/>
            <a:ext cx="313791" cy="431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6B20813-93AD-473A-22C8-D12AADB7412F}"/>
              </a:ext>
            </a:extLst>
          </p:cNvPr>
          <p:cNvCxnSpPr>
            <a:cxnSpLocks/>
          </p:cNvCxnSpPr>
          <p:nvPr/>
        </p:nvCxnSpPr>
        <p:spPr>
          <a:xfrm flipV="1">
            <a:off x="6086193" y="939963"/>
            <a:ext cx="511022" cy="26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6D85D21-4E1E-4BFF-F5F9-F569EF92EC08}"/>
              </a:ext>
            </a:extLst>
          </p:cNvPr>
          <p:cNvCxnSpPr>
            <a:cxnSpLocks/>
          </p:cNvCxnSpPr>
          <p:nvPr/>
        </p:nvCxnSpPr>
        <p:spPr>
          <a:xfrm flipH="1" flipV="1">
            <a:off x="2875542" y="952046"/>
            <a:ext cx="394148" cy="273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650C1C7-B603-D61A-9C5A-4D497ED66A7E}"/>
              </a:ext>
            </a:extLst>
          </p:cNvPr>
          <p:cNvPicPr>
            <a:picLocks noChangeAspect="1"/>
          </p:cNvPicPr>
          <p:nvPr/>
        </p:nvPicPr>
        <p:blipFill>
          <a:blip r:embed="rId7"/>
          <a:stretch>
            <a:fillRect/>
          </a:stretch>
        </p:blipFill>
        <p:spPr>
          <a:xfrm>
            <a:off x="3288813" y="1039501"/>
            <a:ext cx="2605723" cy="1290298"/>
          </a:xfrm>
          <a:prstGeom prst="rect">
            <a:avLst/>
          </a:prstGeom>
        </p:spPr>
      </p:pic>
      <p:sp>
        <p:nvSpPr>
          <p:cNvPr id="43" name="TextBox 42">
            <a:extLst>
              <a:ext uri="{FF2B5EF4-FFF2-40B4-BE49-F238E27FC236}">
                <a16:creationId xmlns:a16="http://schemas.microsoft.com/office/drawing/2014/main" id="{7BD27098-AF2F-0B99-EF33-5EFDF8315D98}"/>
              </a:ext>
            </a:extLst>
          </p:cNvPr>
          <p:cNvSpPr txBox="1"/>
          <p:nvPr/>
        </p:nvSpPr>
        <p:spPr>
          <a:xfrm>
            <a:off x="3444512" y="3470641"/>
            <a:ext cx="1493010" cy="415498"/>
          </a:xfrm>
          <a:prstGeom prst="rect">
            <a:avLst/>
          </a:prstGeom>
          <a:noFill/>
        </p:spPr>
        <p:txBody>
          <a:bodyPr wrap="square" rtlCol="0">
            <a:spAutoFit/>
          </a:bodyPr>
          <a:lstStyle/>
          <a:p>
            <a:pPr algn="ctr"/>
            <a:r>
              <a:rPr lang="en-US" sz="1050" dirty="0"/>
              <a:t>User Story ID 3</a:t>
            </a:r>
          </a:p>
          <a:p>
            <a:pPr algn="ctr"/>
            <a:r>
              <a:rPr lang="en-US" sz="1050" dirty="0"/>
              <a:t>Zhi Xin</a:t>
            </a:r>
            <a:endParaRPr lang="en-SG" sz="1050" dirty="0"/>
          </a:p>
        </p:txBody>
      </p:sp>
      <p:sp>
        <p:nvSpPr>
          <p:cNvPr id="44" name="TextBox 43">
            <a:extLst>
              <a:ext uri="{FF2B5EF4-FFF2-40B4-BE49-F238E27FC236}">
                <a16:creationId xmlns:a16="http://schemas.microsoft.com/office/drawing/2014/main" id="{30BB0D24-B76E-4D7B-0D0E-55DB55AE1422}"/>
              </a:ext>
            </a:extLst>
          </p:cNvPr>
          <p:cNvSpPr txBox="1"/>
          <p:nvPr/>
        </p:nvSpPr>
        <p:spPr>
          <a:xfrm>
            <a:off x="483675" y="1852029"/>
            <a:ext cx="1493010" cy="415498"/>
          </a:xfrm>
          <a:prstGeom prst="rect">
            <a:avLst/>
          </a:prstGeom>
          <a:noFill/>
        </p:spPr>
        <p:txBody>
          <a:bodyPr wrap="square" rtlCol="0">
            <a:spAutoFit/>
          </a:bodyPr>
          <a:lstStyle/>
          <a:p>
            <a:pPr algn="ctr"/>
            <a:r>
              <a:rPr lang="en-US" sz="1050" dirty="0"/>
              <a:t>User Story ID 2</a:t>
            </a:r>
          </a:p>
          <a:p>
            <a:pPr algn="ctr"/>
            <a:r>
              <a:rPr lang="en-US" sz="1050" dirty="0"/>
              <a:t>Zhen Ye</a:t>
            </a:r>
            <a:endParaRPr lang="en-SG" sz="1050" dirty="0"/>
          </a:p>
        </p:txBody>
      </p:sp>
      <p:sp>
        <p:nvSpPr>
          <p:cNvPr id="45" name="TextBox 44">
            <a:extLst>
              <a:ext uri="{FF2B5EF4-FFF2-40B4-BE49-F238E27FC236}">
                <a16:creationId xmlns:a16="http://schemas.microsoft.com/office/drawing/2014/main" id="{04027F96-30FC-6C5F-6231-9EFD2523840F}"/>
              </a:ext>
            </a:extLst>
          </p:cNvPr>
          <p:cNvSpPr txBox="1"/>
          <p:nvPr/>
        </p:nvSpPr>
        <p:spPr>
          <a:xfrm>
            <a:off x="6991648" y="2481565"/>
            <a:ext cx="1493010" cy="415498"/>
          </a:xfrm>
          <a:prstGeom prst="rect">
            <a:avLst/>
          </a:prstGeom>
          <a:noFill/>
        </p:spPr>
        <p:txBody>
          <a:bodyPr wrap="square" rtlCol="0">
            <a:spAutoFit/>
          </a:bodyPr>
          <a:lstStyle/>
          <a:p>
            <a:pPr algn="ctr"/>
            <a:r>
              <a:rPr lang="en-US" sz="1050" dirty="0"/>
              <a:t>User Story ID 4</a:t>
            </a:r>
          </a:p>
          <a:p>
            <a:pPr algn="ctr"/>
            <a:r>
              <a:rPr lang="en-US" sz="1050" dirty="0"/>
              <a:t>Darryl</a:t>
            </a:r>
            <a:endParaRPr lang="en-SG" sz="1050" dirty="0"/>
          </a:p>
        </p:txBody>
      </p:sp>
      <p:sp>
        <p:nvSpPr>
          <p:cNvPr id="46" name="TextBox 45">
            <a:extLst>
              <a:ext uri="{FF2B5EF4-FFF2-40B4-BE49-F238E27FC236}">
                <a16:creationId xmlns:a16="http://schemas.microsoft.com/office/drawing/2014/main" id="{47A3E86C-5475-D082-AA81-5D95384548C9}"/>
              </a:ext>
            </a:extLst>
          </p:cNvPr>
          <p:cNvSpPr txBox="1"/>
          <p:nvPr/>
        </p:nvSpPr>
        <p:spPr>
          <a:xfrm>
            <a:off x="373381" y="110838"/>
            <a:ext cx="1493010" cy="430887"/>
          </a:xfrm>
          <a:prstGeom prst="rect">
            <a:avLst/>
          </a:prstGeom>
          <a:noFill/>
        </p:spPr>
        <p:txBody>
          <a:bodyPr wrap="square" rtlCol="0">
            <a:spAutoFit/>
          </a:bodyPr>
          <a:lstStyle/>
          <a:p>
            <a:pPr algn="ctr"/>
            <a:r>
              <a:rPr lang="en-US" sz="1050" dirty="0"/>
              <a:t>User Story ID 1</a:t>
            </a:r>
          </a:p>
          <a:p>
            <a:pPr algn="ctr"/>
            <a:r>
              <a:rPr lang="en-US" sz="1050" dirty="0"/>
              <a:t>Yu Xuan</a:t>
            </a:r>
            <a:endParaRPr lang="en-SG" sz="1050" dirty="0"/>
          </a:p>
        </p:txBody>
      </p:sp>
      <p:sp>
        <p:nvSpPr>
          <p:cNvPr id="48" name="TextBox 47">
            <a:extLst>
              <a:ext uri="{FF2B5EF4-FFF2-40B4-BE49-F238E27FC236}">
                <a16:creationId xmlns:a16="http://schemas.microsoft.com/office/drawing/2014/main" id="{C33B4D4A-ED83-6C56-D91F-1CD8F09285FC}"/>
              </a:ext>
            </a:extLst>
          </p:cNvPr>
          <p:cNvSpPr txBox="1"/>
          <p:nvPr/>
        </p:nvSpPr>
        <p:spPr>
          <a:xfrm>
            <a:off x="7020240" y="147236"/>
            <a:ext cx="1493010" cy="415498"/>
          </a:xfrm>
          <a:prstGeom prst="rect">
            <a:avLst/>
          </a:prstGeom>
          <a:noFill/>
        </p:spPr>
        <p:txBody>
          <a:bodyPr wrap="square" rtlCol="0">
            <a:spAutoFit/>
          </a:bodyPr>
          <a:lstStyle/>
          <a:p>
            <a:pPr algn="ctr"/>
            <a:r>
              <a:rPr lang="en-US" sz="1050" dirty="0"/>
              <a:t>User Story ID 5</a:t>
            </a:r>
          </a:p>
          <a:p>
            <a:pPr algn="ctr"/>
            <a:r>
              <a:rPr lang="en-US" sz="1050" dirty="0"/>
              <a:t>Jun Wei</a:t>
            </a:r>
            <a:endParaRPr lang="en-SG" sz="1050" dirty="0"/>
          </a:p>
        </p:txBody>
      </p:sp>
      <p:pic>
        <p:nvPicPr>
          <p:cNvPr id="4" name="Picture 3">
            <a:extLst>
              <a:ext uri="{FF2B5EF4-FFF2-40B4-BE49-F238E27FC236}">
                <a16:creationId xmlns:a16="http://schemas.microsoft.com/office/drawing/2014/main" id="{0F24CEB8-BA98-55EE-69C4-375313493BCE}"/>
              </a:ext>
            </a:extLst>
          </p:cNvPr>
          <p:cNvPicPr>
            <a:picLocks noChangeAspect="1"/>
          </p:cNvPicPr>
          <p:nvPr/>
        </p:nvPicPr>
        <p:blipFill>
          <a:blip r:embed="rId8"/>
          <a:stretch>
            <a:fillRect/>
          </a:stretch>
        </p:blipFill>
        <p:spPr>
          <a:xfrm>
            <a:off x="6448758" y="2897063"/>
            <a:ext cx="2295456" cy="2230138"/>
          </a:xfrm>
          <a:prstGeom prst="rect">
            <a:avLst/>
          </a:prstGeom>
        </p:spPr>
      </p:pic>
    </p:spTree>
    <p:extLst>
      <p:ext uri="{BB962C8B-B14F-4D97-AF65-F5344CB8AC3E}">
        <p14:creationId xmlns:p14="http://schemas.microsoft.com/office/powerpoint/2010/main" val="1689748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70400" y="59486"/>
            <a:ext cx="8203200" cy="481200"/>
          </a:xfrm>
          <a:prstGeom prst="rect">
            <a:avLst/>
          </a:prstGeom>
        </p:spPr>
        <p:txBody>
          <a:bodyPr spcFirstLastPara="1" wrap="square" lIns="91425" tIns="91425" rIns="91425" bIns="91425" anchor="ctr" anchorCtr="0">
            <a:noAutofit/>
          </a:bodyPr>
          <a:lstStyle/>
          <a:p>
            <a:r>
              <a:rPr lang="en" dirty="0"/>
              <a:t>Sprint Backlog 5(</a:t>
            </a:r>
            <a:r>
              <a:rPr lang="en" dirty="0">
                <a:solidFill>
                  <a:srgbClr val="00B050"/>
                </a:solidFill>
              </a:rPr>
              <a:t>User Stories</a:t>
            </a:r>
            <a:r>
              <a:rPr lang="en" dirty="0"/>
              <a:t>)</a:t>
            </a:r>
          </a:p>
        </p:txBody>
      </p:sp>
      <p:sp>
        <p:nvSpPr>
          <p:cNvPr id="13" name="TextBox 12">
            <a:extLst>
              <a:ext uri="{FF2B5EF4-FFF2-40B4-BE49-F238E27FC236}">
                <a16:creationId xmlns:a16="http://schemas.microsoft.com/office/drawing/2014/main" id="{E6B5608E-9092-17DB-9497-A4B7D44E9E0B}"/>
              </a:ext>
            </a:extLst>
          </p:cNvPr>
          <p:cNvSpPr txBox="1"/>
          <p:nvPr/>
        </p:nvSpPr>
        <p:spPr>
          <a:xfrm>
            <a:off x="1217930" y="636889"/>
            <a:ext cx="1493010" cy="307777"/>
          </a:xfrm>
          <a:prstGeom prst="rect">
            <a:avLst/>
          </a:prstGeom>
          <a:noFill/>
        </p:spPr>
        <p:txBody>
          <a:bodyPr wrap="square" rtlCol="0">
            <a:spAutoFit/>
          </a:bodyPr>
          <a:lstStyle/>
          <a:p>
            <a:r>
              <a:rPr lang="en-US" dirty="0"/>
              <a:t>User Story ID 2</a:t>
            </a:r>
            <a:endParaRPr lang="en-SG" dirty="0"/>
          </a:p>
        </p:txBody>
      </p:sp>
      <p:pic>
        <p:nvPicPr>
          <p:cNvPr id="3" name="Picture 2">
            <a:extLst>
              <a:ext uri="{FF2B5EF4-FFF2-40B4-BE49-F238E27FC236}">
                <a16:creationId xmlns:a16="http://schemas.microsoft.com/office/drawing/2014/main" id="{F4581F00-C1EC-B05D-F02A-B03C6CE0B60D}"/>
              </a:ext>
            </a:extLst>
          </p:cNvPr>
          <p:cNvPicPr>
            <a:picLocks noChangeAspect="1"/>
          </p:cNvPicPr>
          <p:nvPr/>
        </p:nvPicPr>
        <p:blipFill rotWithShape="1">
          <a:blip r:embed="rId3"/>
          <a:srcRect r="18701"/>
          <a:stretch/>
        </p:blipFill>
        <p:spPr>
          <a:xfrm>
            <a:off x="5546356" y="1330272"/>
            <a:ext cx="3339144" cy="2175755"/>
          </a:xfrm>
          <a:prstGeom prst="rect">
            <a:avLst/>
          </a:prstGeom>
        </p:spPr>
      </p:pic>
      <p:pic>
        <p:nvPicPr>
          <p:cNvPr id="10" name="Picture 9">
            <a:extLst>
              <a:ext uri="{FF2B5EF4-FFF2-40B4-BE49-F238E27FC236}">
                <a16:creationId xmlns:a16="http://schemas.microsoft.com/office/drawing/2014/main" id="{B341A46C-1ECC-A52D-C8FF-C67EB21FEEE2}"/>
              </a:ext>
            </a:extLst>
          </p:cNvPr>
          <p:cNvPicPr>
            <a:picLocks noChangeAspect="1"/>
          </p:cNvPicPr>
          <p:nvPr/>
        </p:nvPicPr>
        <p:blipFill rotWithShape="1">
          <a:blip r:embed="rId4"/>
          <a:srcRect l="35039" r="33023"/>
          <a:stretch/>
        </p:blipFill>
        <p:spPr>
          <a:xfrm>
            <a:off x="3481182" y="1174700"/>
            <a:ext cx="1806673" cy="2794100"/>
          </a:xfrm>
          <a:prstGeom prst="rect">
            <a:avLst/>
          </a:prstGeom>
        </p:spPr>
      </p:pic>
      <p:pic>
        <p:nvPicPr>
          <p:cNvPr id="11" name="Picture 10">
            <a:extLst>
              <a:ext uri="{FF2B5EF4-FFF2-40B4-BE49-F238E27FC236}">
                <a16:creationId xmlns:a16="http://schemas.microsoft.com/office/drawing/2014/main" id="{DB719DE4-BE3F-F9DA-0E7D-3F27D88B46D2}"/>
              </a:ext>
            </a:extLst>
          </p:cNvPr>
          <p:cNvPicPr>
            <a:picLocks noChangeAspect="1"/>
          </p:cNvPicPr>
          <p:nvPr/>
        </p:nvPicPr>
        <p:blipFill rotWithShape="1">
          <a:blip r:embed="rId5"/>
          <a:srcRect r="24628"/>
          <a:stretch/>
        </p:blipFill>
        <p:spPr>
          <a:xfrm>
            <a:off x="258500" y="1430681"/>
            <a:ext cx="2964181" cy="1974938"/>
          </a:xfrm>
          <a:prstGeom prst="rect">
            <a:avLst/>
          </a:prstGeom>
        </p:spPr>
      </p:pic>
    </p:spTree>
    <p:extLst>
      <p:ext uri="{BB962C8B-B14F-4D97-AF65-F5344CB8AC3E}">
        <p14:creationId xmlns:p14="http://schemas.microsoft.com/office/powerpoint/2010/main" val="954986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6299DB-AF2F-0132-3AA4-AA7B024F9A93}"/>
              </a:ext>
            </a:extLst>
          </p:cNvPr>
          <p:cNvPicPr>
            <a:picLocks noChangeAspect="1"/>
          </p:cNvPicPr>
          <p:nvPr/>
        </p:nvPicPr>
        <p:blipFill rotWithShape="1">
          <a:blip r:embed="rId3"/>
          <a:srcRect l="6505"/>
          <a:stretch/>
        </p:blipFill>
        <p:spPr>
          <a:xfrm>
            <a:off x="54459" y="1140974"/>
            <a:ext cx="4412882" cy="1180290"/>
          </a:xfrm>
          <a:prstGeom prst="rect">
            <a:avLst/>
          </a:prstGeom>
        </p:spPr>
      </p:pic>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70400" y="59486"/>
            <a:ext cx="8203200" cy="481200"/>
          </a:xfrm>
          <a:prstGeom prst="rect">
            <a:avLst/>
          </a:prstGeom>
        </p:spPr>
        <p:txBody>
          <a:bodyPr spcFirstLastPara="1" wrap="square" lIns="91425" tIns="91425" rIns="91425" bIns="91425" anchor="ctr" anchorCtr="0">
            <a:noAutofit/>
          </a:bodyPr>
          <a:lstStyle/>
          <a:p>
            <a:r>
              <a:rPr lang="en" dirty="0"/>
              <a:t>Sprint </a:t>
            </a:r>
            <a:r>
              <a:rPr lang="en"/>
              <a:t>Backlog 5(</a:t>
            </a:r>
            <a:r>
              <a:rPr lang="en" dirty="0">
                <a:solidFill>
                  <a:srgbClr val="00B050"/>
                </a:solidFill>
              </a:rPr>
              <a:t>User Stories</a:t>
            </a:r>
            <a:r>
              <a:rPr lang="en" dirty="0"/>
              <a:t>)</a:t>
            </a:r>
          </a:p>
        </p:txBody>
      </p:sp>
      <p:sp>
        <p:nvSpPr>
          <p:cNvPr id="13" name="TextBox 12">
            <a:extLst>
              <a:ext uri="{FF2B5EF4-FFF2-40B4-BE49-F238E27FC236}">
                <a16:creationId xmlns:a16="http://schemas.microsoft.com/office/drawing/2014/main" id="{E6B5608E-9092-17DB-9497-A4B7D44E9E0B}"/>
              </a:ext>
            </a:extLst>
          </p:cNvPr>
          <p:cNvSpPr txBox="1"/>
          <p:nvPr/>
        </p:nvSpPr>
        <p:spPr>
          <a:xfrm>
            <a:off x="1217930" y="545449"/>
            <a:ext cx="1493010" cy="307777"/>
          </a:xfrm>
          <a:prstGeom prst="rect">
            <a:avLst/>
          </a:prstGeom>
          <a:noFill/>
        </p:spPr>
        <p:txBody>
          <a:bodyPr wrap="square" rtlCol="0">
            <a:spAutoFit/>
          </a:bodyPr>
          <a:lstStyle/>
          <a:p>
            <a:r>
              <a:rPr lang="en-US" dirty="0"/>
              <a:t>User Story ID 3</a:t>
            </a:r>
            <a:endParaRPr lang="en-SG" dirty="0"/>
          </a:p>
        </p:txBody>
      </p:sp>
      <p:pic>
        <p:nvPicPr>
          <p:cNvPr id="4" name="Picture 3">
            <a:extLst>
              <a:ext uri="{FF2B5EF4-FFF2-40B4-BE49-F238E27FC236}">
                <a16:creationId xmlns:a16="http://schemas.microsoft.com/office/drawing/2014/main" id="{0450B88B-C5B5-3F7C-0B63-E14BE01264BE}"/>
              </a:ext>
            </a:extLst>
          </p:cNvPr>
          <p:cNvPicPr>
            <a:picLocks noChangeAspect="1"/>
          </p:cNvPicPr>
          <p:nvPr/>
        </p:nvPicPr>
        <p:blipFill>
          <a:blip r:embed="rId4"/>
          <a:stretch>
            <a:fillRect/>
          </a:stretch>
        </p:blipFill>
        <p:spPr>
          <a:xfrm>
            <a:off x="0" y="2844440"/>
            <a:ext cx="4214054" cy="2299060"/>
          </a:xfrm>
          <a:prstGeom prst="rect">
            <a:avLst/>
          </a:prstGeom>
        </p:spPr>
      </p:pic>
      <p:pic>
        <p:nvPicPr>
          <p:cNvPr id="6" name="Picture 5">
            <a:extLst>
              <a:ext uri="{FF2B5EF4-FFF2-40B4-BE49-F238E27FC236}">
                <a16:creationId xmlns:a16="http://schemas.microsoft.com/office/drawing/2014/main" id="{98F7C7FD-C8E3-6D15-FE5C-59CD55ECAC8D}"/>
              </a:ext>
            </a:extLst>
          </p:cNvPr>
          <p:cNvPicPr>
            <a:picLocks noChangeAspect="1"/>
          </p:cNvPicPr>
          <p:nvPr/>
        </p:nvPicPr>
        <p:blipFill>
          <a:blip r:embed="rId5"/>
          <a:stretch>
            <a:fillRect/>
          </a:stretch>
        </p:blipFill>
        <p:spPr>
          <a:xfrm>
            <a:off x="3847889" y="540686"/>
            <a:ext cx="5249061" cy="2380866"/>
          </a:xfrm>
          <a:prstGeom prst="rect">
            <a:avLst/>
          </a:prstGeom>
        </p:spPr>
      </p:pic>
      <p:pic>
        <p:nvPicPr>
          <p:cNvPr id="9" name="Picture 8">
            <a:extLst>
              <a:ext uri="{FF2B5EF4-FFF2-40B4-BE49-F238E27FC236}">
                <a16:creationId xmlns:a16="http://schemas.microsoft.com/office/drawing/2014/main" id="{14180C34-B988-35BE-26C7-0F9BA3687B6A}"/>
              </a:ext>
            </a:extLst>
          </p:cNvPr>
          <p:cNvPicPr>
            <a:picLocks noChangeAspect="1"/>
          </p:cNvPicPr>
          <p:nvPr/>
        </p:nvPicPr>
        <p:blipFill>
          <a:blip r:embed="rId6"/>
          <a:stretch>
            <a:fillRect/>
          </a:stretch>
        </p:blipFill>
        <p:spPr>
          <a:xfrm>
            <a:off x="4685635" y="2921552"/>
            <a:ext cx="3986783" cy="2210275"/>
          </a:xfrm>
          <a:prstGeom prst="rect">
            <a:avLst/>
          </a:prstGeom>
        </p:spPr>
      </p:pic>
    </p:spTree>
    <p:extLst>
      <p:ext uri="{BB962C8B-B14F-4D97-AF65-F5344CB8AC3E}">
        <p14:creationId xmlns:p14="http://schemas.microsoft.com/office/powerpoint/2010/main" val="204664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70400" y="-7692"/>
            <a:ext cx="8203200" cy="481200"/>
          </a:xfrm>
          <a:prstGeom prst="rect">
            <a:avLst/>
          </a:prstGeom>
        </p:spPr>
        <p:txBody>
          <a:bodyPr spcFirstLastPara="1" wrap="square" lIns="91425" tIns="91425" rIns="91425" bIns="91425" anchor="ctr" anchorCtr="0">
            <a:noAutofit/>
          </a:bodyPr>
          <a:lstStyle/>
          <a:p>
            <a:r>
              <a:rPr lang="en" dirty="0"/>
              <a:t>Sprint Backlog 5(</a:t>
            </a:r>
            <a:r>
              <a:rPr lang="en" dirty="0">
                <a:solidFill>
                  <a:srgbClr val="00B050"/>
                </a:solidFill>
              </a:rPr>
              <a:t>User Stories</a:t>
            </a:r>
            <a:r>
              <a:rPr lang="en" dirty="0"/>
              <a:t>)</a:t>
            </a:r>
          </a:p>
        </p:txBody>
      </p:sp>
      <p:sp>
        <p:nvSpPr>
          <p:cNvPr id="13" name="TextBox 12">
            <a:extLst>
              <a:ext uri="{FF2B5EF4-FFF2-40B4-BE49-F238E27FC236}">
                <a16:creationId xmlns:a16="http://schemas.microsoft.com/office/drawing/2014/main" id="{E6B5608E-9092-17DB-9497-A4B7D44E9E0B}"/>
              </a:ext>
            </a:extLst>
          </p:cNvPr>
          <p:cNvSpPr txBox="1"/>
          <p:nvPr/>
        </p:nvSpPr>
        <p:spPr>
          <a:xfrm>
            <a:off x="158750" y="165731"/>
            <a:ext cx="1493010" cy="307777"/>
          </a:xfrm>
          <a:prstGeom prst="rect">
            <a:avLst/>
          </a:prstGeom>
          <a:noFill/>
        </p:spPr>
        <p:txBody>
          <a:bodyPr wrap="square" rtlCol="0">
            <a:spAutoFit/>
          </a:bodyPr>
          <a:lstStyle/>
          <a:p>
            <a:r>
              <a:rPr lang="en-US" dirty="0"/>
              <a:t>User Story ID 4</a:t>
            </a:r>
            <a:endParaRPr lang="en-SG" dirty="0"/>
          </a:p>
        </p:txBody>
      </p:sp>
      <p:pic>
        <p:nvPicPr>
          <p:cNvPr id="3" name="Picture 2">
            <a:extLst>
              <a:ext uri="{FF2B5EF4-FFF2-40B4-BE49-F238E27FC236}">
                <a16:creationId xmlns:a16="http://schemas.microsoft.com/office/drawing/2014/main" id="{F8181CC3-E7D0-2440-4518-94392C71C3E1}"/>
              </a:ext>
            </a:extLst>
          </p:cNvPr>
          <p:cNvPicPr>
            <a:picLocks noChangeAspect="1"/>
          </p:cNvPicPr>
          <p:nvPr/>
        </p:nvPicPr>
        <p:blipFill>
          <a:blip r:embed="rId3"/>
          <a:stretch>
            <a:fillRect/>
          </a:stretch>
        </p:blipFill>
        <p:spPr>
          <a:xfrm>
            <a:off x="178274" y="508968"/>
            <a:ext cx="4196178" cy="1477054"/>
          </a:xfrm>
          <a:prstGeom prst="rect">
            <a:avLst/>
          </a:prstGeom>
        </p:spPr>
      </p:pic>
      <p:pic>
        <p:nvPicPr>
          <p:cNvPr id="8" name="Picture 7">
            <a:extLst>
              <a:ext uri="{FF2B5EF4-FFF2-40B4-BE49-F238E27FC236}">
                <a16:creationId xmlns:a16="http://schemas.microsoft.com/office/drawing/2014/main" id="{A303E04B-D5C0-B4A9-05E8-666B4E69D45F}"/>
              </a:ext>
            </a:extLst>
          </p:cNvPr>
          <p:cNvPicPr>
            <a:picLocks noChangeAspect="1"/>
          </p:cNvPicPr>
          <p:nvPr/>
        </p:nvPicPr>
        <p:blipFill>
          <a:blip r:embed="rId4"/>
          <a:stretch>
            <a:fillRect/>
          </a:stretch>
        </p:blipFill>
        <p:spPr>
          <a:xfrm>
            <a:off x="5422900" y="508968"/>
            <a:ext cx="3441200" cy="3397394"/>
          </a:xfrm>
          <a:prstGeom prst="rect">
            <a:avLst/>
          </a:prstGeom>
        </p:spPr>
      </p:pic>
      <p:pic>
        <p:nvPicPr>
          <p:cNvPr id="11" name="Picture 10">
            <a:extLst>
              <a:ext uri="{FF2B5EF4-FFF2-40B4-BE49-F238E27FC236}">
                <a16:creationId xmlns:a16="http://schemas.microsoft.com/office/drawing/2014/main" id="{22E27DA2-CC6B-B135-FF5F-E1402CBD0AD3}"/>
              </a:ext>
            </a:extLst>
          </p:cNvPr>
          <p:cNvPicPr>
            <a:picLocks noChangeAspect="1"/>
          </p:cNvPicPr>
          <p:nvPr/>
        </p:nvPicPr>
        <p:blipFill>
          <a:blip r:embed="rId5"/>
          <a:stretch>
            <a:fillRect/>
          </a:stretch>
        </p:blipFill>
        <p:spPr>
          <a:xfrm>
            <a:off x="578324" y="2213556"/>
            <a:ext cx="3580300" cy="2085394"/>
          </a:xfrm>
          <a:prstGeom prst="rect">
            <a:avLst/>
          </a:prstGeom>
        </p:spPr>
      </p:pic>
    </p:spTree>
    <p:extLst>
      <p:ext uri="{BB962C8B-B14F-4D97-AF65-F5344CB8AC3E}">
        <p14:creationId xmlns:p14="http://schemas.microsoft.com/office/powerpoint/2010/main" val="597411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70400" y="-7692"/>
            <a:ext cx="8203200" cy="481200"/>
          </a:xfrm>
          <a:prstGeom prst="rect">
            <a:avLst/>
          </a:prstGeom>
        </p:spPr>
        <p:txBody>
          <a:bodyPr spcFirstLastPara="1" wrap="square" lIns="91425" tIns="91425" rIns="91425" bIns="91425" anchor="ctr" anchorCtr="0">
            <a:noAutofit/>
          </a:bodyPr>
          <a:lstStyle/>
          <a:p>
            <a:r>
              <a:rPr lang="en" dirty="0"/>
              <a:t>Sprint Backlog 5(</a:t>
            </a:r>
            <a:r>
              <a:rPr lang="en" dirty="0">
                <a:solidFill>
                  <a:srgbClr val="00B050"/>
                </a:solidFill>
              </a:rPr>
              <a:t>User Stories</a:t>
            </a:r>
            <a:r>
              <a:rPr lang="en" dirty="0"/>
              <a:t>)</a:t>
            </a:r>
          </a:p>
        </p:txBody>
      </p:sp>
      <p:sp>
        <p:nvSpPr>
          <p:cNvPr id="13" name="TextBox 12">
            <a:extLst>
              <a:ext uri="{FF2B5EF4-FFF2-40B4-BE49-F238E27FC236}">
                <a16:creationId xmlns:a16="http://schemas.microsoft.com/office/drawing/2014/main" id="{E6B5608E-9092-17DB-9497-A4B7D44E9E0B}"/>
              </a:ext>
            </a:extLst>
          </p:cNvPr>
          <p:cNvSpPr txBox="1"/>
          <p:nvPr/>
        </p:nvSpPr>
        <p:spPr>
          <a:xfrm>
            <a:off x="158750" y="165731"/>
            <a:ext cx="1493010" cy="307777"/>
          </a:xfrm>
          <a:prstGeom prst="rect">
            <a:avLst/>
          </a:prstGeom>
          <a:noFill/>
        </p:spPr>
        <p:txBody>
          <a:bodyPr wrap="square" rtlCol="0">
            <a:spAutoFit/>
          </a:bodyPr>
          <a:lstStyle/>
          <a:p>
            <a:r>
              <a:rPr lang="en-US" dirty="0"/>
              <a:t>User Story ID 4</a:t>
            </a:r>
            <a:endParaRPr lang="en-SG" dirty="0"/>
          </a:p>
        </p:txBody>
      </p:sp>
      <p:pic>
        <p:nvPicPr>
          <p:cNvPr id="4" name="Picture 3">
            <a:extLst>
              <a:ext uri="{FF2B5EF4-FFF2-40B4-BE49-F238E27FC236}">
                <a16:creationId xmlns:a16="http://schemas.microsoft.com/office/drawing/2014/main" id="{CA4894E1-93CD-39A9-944E-0F71FFDAAD9B}"/>
              </a:ext>
            </a:extLst>
          </p:cNvPr>
          <p:cNvPicPr>
            <a:picLocks noChangeAspect="1"/>
          </p:cNvPicPr>
          <p:nvPr/>
        </p:nvPicPr>
        <p:blipFill>
          <a:blip r:embed="rId3"/>
          <a:stretch>
            <a:fillRect/>
          </a:stretch>
        </p:blipFill>
        <p:spPr>
          <a:xfrm>
            <a:off x="0" y="538245"/>
            <a:ext cx="5273955" cy="1665459"/>
          </a:xfrm>
          <a:prstGeom prst="rect">
            <a:avLst/>
          </a:prstGeom>
        </p:spPr>
      </p:pic>
      <p:pic>
        <p:nvPicPr>
          <p:cNvPr id="6" name="Picture 5">
            <a:extLst>
              <a:ext uri="{FF2B5EF4-FFF2-40B4-BE49-F238E27FC236}">
                <a16:creationId xmlns:a16="http://schemas.microsoft.com/office/drawing/2014/main" id="{ED26994E-FAA9-C055-5D8D-B3A1D20C4EB4}"/>
              </a:ext>
            </a:extLst>
          </p:cNvPr>
          <p:cNvPicPr>
            <a:picLocks noChangeAspect="1"/>
          </p:cNvPicPr>
          <p:nvPr/>
        </p:nvPicPr>
        <p:blipFill>
          <a:blip r:embed="rId4"/>
          <a:stretch>
            <a:fillRect/>
          </a:stretch>
        </p:blipFill>
        <p:spPr>
          <a:xfrm>
            <a:off x="4434840" y="1875860"/>
            <a:ext cx="4709160" cy="3220633"/>
          </a:xfrm>
          <a:prstGeom prst="rect">
            <a:avLst/>
          </a:prstGeom>
        </p:spPr>
      </p:pic>
    </p:spTree>
    <p:extLst>
      <p:ext uri="{BB962C8B-B14F-4D97-AF65-F5344CB8AC3E}">
        <p14:creationId xmlns:p14="http://schemas.microsoft.com/office/powerpoint/2010/main" val="3731708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40AB-342F-71EC-D520-82625FFFADB1}"/>
              </a:ext>
            </a:extLst>
          </p:cNvPr>
          <p:cNvSpPr>
            <a:spLocks noGrp="1"/>
          </p:cNvSpPr>
          <p:nvPr>
            <p:ph type="title"/>
          </p:nvPr>
        </p:nvSpPr>
        <p:spPr>
          <a:xfrm>
            <a:off x="483675" y="117514"/>
            <a:ext cx="8203200" cy="481200"/>
          </a:xfrm>
        </p:spPr>
        <p:txBody>
          <a:bodyPr/>
          <a:lstStyle/>
          <a:p>
            <a:r>
              <a:rPr lang="en-MY" dirty="0"/>
              <a:t>5</a:t>
            </a:r>
            <a:r>
              <a:rPr lang="en-MY" baseline="30000" dirty="0"/>
              <a:t>th</a:t>
            </a:r>
            <a:r>
              <a:rPr lang="en-MY"/>
              <a:t> Sprint </a:t>
            </a:r>
            <a:r>
              <a:rPr lang="en-MY" dirty="0"/>
              <a:t>Retrospective</a:t>
            </a:r>
          </a:p>
        </p:txBody>
      </p:sp>
      <p:pic>
        <p:nvPicPr>
          <p:cNvPr id="4" name="Picture 3" descr="A screenshot of a computer screen&#10;&#10;Description automatically generated">
            <a:extLst>
              <a:ext uri="{FF2B5EF4-FFF2-40B4-BE49-F238E27FC236}">
                <a16:creationId xmlns:a16="http://schemas.microsoft.com/office/drawing/2014/main" id="{9758F944-0AD8-F025-2428-7049DDC87744}"/>
              </a:ext>
            </a:extLst>
          </p:cNvPr>
          <p:cNvPicPr>
            <a:picLocks noChangeAspect="1"/>
          </p:cNvPicPr>
          <p:nvPr/>
        </p:nvPicPr>
        <p:blipFill rotWithShape="1">
          <a:blip r:embed="rId2"/>
          <a:srcRect t="20206"/>
          <a:stretch/>
        </p:blipFill>
        <p:spPr>
          <a:xfrm>
            <a:off x="2094854" y="598714"/>
            <a:ext cx="4954291" cy="4427272"/>
          </a:xfrm>
          <a:prstGeom prst="rect">
            <a:avLst/>
          </a:prstGeom>
        </p:spPr>
      </p:pic>
    </p:spTree>
    <p:extLst>
      <p:ext uri="{BB962C8B-B14F-4D97-AF65-F5344CB8AC3E}">
        <p14:creationId xmlns:p14="http://schemas.microsoft.com/office/powerpoint/2010/main" val="2041240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86BD-2642-7434-24B7-F095E03B4E52}"/>
              </a:ext>
            </a:extLst>
          </p:cNvPr>
          <p:cNvSpPr>
            <a:spLocks noGrp="1"/>
          </p:cNvSpPr>
          <p:nvPr>
            <p:ph type="title"/>
          </p:nvPr>
        </p:nvSpPr>
        <p:spPr>
          <a:xfrm>
            <a:off x="265500" y="1233175"/>
            <a:ext cx="4045200" cy="1482300"/>
          </a:xfrm>
        </p:spPr>
        <p:txBody>
          <a:bodyPr wrap="square" anchor="b">
            <a:normAutofit/>
          </a:bodyPr>
          <a:lstStyle/>
          <a:p>
            <a:r>
              <a:rPr lang="en-SG"/>
              <a:t>Dashboards</a:t>
            </a:r>
          </a:p>
        </p:txBody>
      </p:sp>
      <p:sp>
        <p:nvSpPr>
          <p:cNvPr id="7" name="Subtitle 2">
            <a:extLst>
              <a:ext uri="{FF2B5EF4-FFF2-40B4-BE49-F238E27FC236}">
                <a16:creationId xmlns:a16="http://schemas.microsoft.com/office/drawing/2014/main" id="{60316AF2-DAA8-1477-9089-4B096B25EC6D}"/>
              </a:ext>
            </a:extLst>
          </p:cNvPr>
          <p:cNvSpPr>
            <a:spLocks noGrp="1"/>
          </p:cNvSpPr>
          <p:nvPr>
            <p:ph type="subTitle" idx="1"/>
          </p:nvPr>
        </p:nvSpPr>
        <p:spPr>
          <a:xfrm>
            <a:off x="265500" y="2441448"/>
            <a:ext cx="4045200" cy="1596727"/>
          </a:xfrm>
        </p:spPr>
        <p:txBody>
          <a:bodyPr/>
          <a:lstStyle/>
          <a:p>
            <a:pPr algn="l"/>
            <a:endParaRPr lang="en-SG" sz="1800" b="0" i="0" u="none" strike="noStrike" baseline="0" dirty="0">
              <a:solidFill>
                <a:srgbClr val="000000"/>
              </a:solidFill>
            </a:endParaRPr>
          </a:p>
          <a:p>
            <a:pPr algn="l">
              <a:buFont typeface="+mj-lt"/>
              <a:buAutoNum type="arabicPeriod"/>
            </a:pPr>
            <a:r>
              <a:rPr lang="en-SG" sz="1800" b="0" i="0" u="none" strike="noStrike" baseline="0">
                <a:solidFill>
                  <a:srgbClr val="000000"/>
                </a:solidFill>
              </a:rPr>
              <a:t>Sales Overview </a:t>
            </a:r>
            <a:endParaRPr lang="en-SG" sz="1800" b="0" i="0" u="none" strike="noStrike" baseline="0" dirty="0">
              <a:solidFill>
                <a:srgbClr val="000000"/>
              </a:solidFill>
            </a:endParaRPr>
          </a:p>
          <a:p>
            <a:pPr algn="l">
              <a:buFont typeface="+mj-lt"/>
              <a:buAutoNum type="arabicPeriod"/>
            </a:pPr>
            <a:r>
              <a:rPr lang="en-SG" sz="1800" b="0" i="0" u="none" strike="noStrike" baseline="0" dirty="0">
                <a:solidFill>
                  <a:srgbClr val="000000"/>
                </a:solidFill>
              </a:rPr>
              <a:t>Sales Agent Tracking</a:t>
            </a:r>
          </a:p>
          <a:p>
            <a:pPr algn="l">
              <a:buFont typeface="+mj-lt"/>
              <a:buAutoNum type="arabicPeriod"/>
            </a:pPr>
            <a:r>
              <a:rPr lang="en-SG" sz="1800">
                <a:solidFill>
                  <a:srgbClr val="000000"/>
                </a:solidFill>
              </a:rPr>
              <a:t>Supplier Reporting</a:t>
            </a:r>
            <a:endParaRPr lang="en-SG" sz="1800" dirty="0">
              <a:solidFill>
                <a:srgbClr val="000000"/>
              </a:solidFill>
            </a:endParaRPr>
          </a:p>
          <a:p>
            <a:pPr algn="l">
              <a:buFont typeface="+mj-lt"/>
              <a:buAutoNum type="arabicPeriod"/>
            </a:pPr>
            <a:r>
              <a:rPr lang="en-SG" sz="1800" b="0" i="0" u="none" strike="noStrike" baseline="0" dirty="0">
                <a:solidFill>
                  <a:srgbClr val="000000"/>
                </a:solidFill>
              </a:rPr>
              <a:t>Customer Reporting</a:t>
            </a:r>
          </a:p>
        </p:txBody>
      </p:sp>
      <p:pic>
        <p:nvPicPr>
          <p:cNvPr id="1026" name="Picture 2" descr="Dashboard Design - Considerations and Best Practices | Toptal®">
            <a:extLst>
              <a:ext uri="{FF2B5EF4-FFF2-40B4-BE49-F238E27FC236}">
                <a16:creationId xmlns:a16="http://schemas.microsoft.com/office/drawing/2014/main" id="{2FC68F22-CE17-B583-0309-CE9D6EE5C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809" y="1392423"/>
            <a:ext cx="5079191" cy="264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348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AB8AC9B-DB47-D8ED-E8CE-64BC4BF4604C}"/>
              </a:ext>
            </a:extLst>
          </p:cNvPr>
          <p:cNvPicPr>
            <a:picLocks noChangeAspect="1"/>
          </p:cNvPicPr>
          <p:nvPr/>
        </p:nvPicPr>
        <p:blipFill rotWithShape="1">
          <a:blip r:embed="rId3"/>
          <a:srcRect l="2292" t="2347" r="1917" b="3980"/>
          <a:stretch/>
        </p:blipFill>
        <p:spPr bwMode="auto">
          <a:xfrm>
            <a:off x="40875" y="495574"/>
            <a:ext cx="3047262" cy="1697938"/>
          </a:xfrm>
          <a:prstGeom prst="rect">
            <a:avLst/>
          </a:prstGeom>
          <a:ln>
            <a:noFill/>
          </a:ln>
          <a:extLst>
            <a:ext uri="{53640926-AAD7-44D8-BBD7-CCE9431645EC}">
              <a14:shadowObscured xmlns:a14="http://schemas.microsoft.com/office/drawing/2010/main"/>
            </a:ext>
          </a:extLst>
        </p:spPr>
      </p:pic>
      <p:pic>
        <p:nvPicPr>
          <p:cNvPr id="4" name="Picture 3" descr="A screenshot of a computer&#10;&#10;Description automatically generated">
            <a:extLst>
              <a:ext uri="{FF2B5EF4-FFF2-40B4-BE49-F238E27FC236}">
                <a16:creationId xmlns:a16="http://schemas.microsoft.com/office/drawing/2014/main" id="{46C97E8D-B31B-AD02-9703-E6139606478E}"/>
              </a:ext>
            </a:extLst>
          </p:cNvPr>
          <p:cNvPicPr>
            <a:picLocks noChangeAspect="1"/>
          </p:cNvPicPr>
          <p:nvPr/>
        </p:nvPicPr>
        <p:blipFill>
          <a:blip r:embed="rId4"/>
          <a:stretch>
            <a:fillRect/>
          </a:stretch>
        </p:blipFill>
        <p:spPr>
          <a:xfrm>
            <a:off x="3072172" y="598572"/>
            <a:ext cx="2983693" cy="1594940"/>
          </a:xfrm>
          <a:prstGeom prst="rect">
            <a:avLst/>
          </a:prstGeom>
        </p:spPr>
      </p:pic>
      <p:pic>
        <p:nvPicPr>
          <p:cNvPr id="5" name="Picture 4" descr="A screenshot of a data dashboard&#10;&#10;Description automatically generated">
            <a:extLst>
              <a:ext uri="{FF2B5EF4-FFF2-40B4-BE49-F238E27FC236}">
                <a16:creationId xmlns:a16="http://schemas.microsoft.com/office/drawing/2014/main" id="{24F474EB-CEFA-5381-CAC8-89D06FFB4785}"/>
              </a:ext>
            </a:extLst>
          </p:cNvPr>
          <p:cNvPicPr>
            <a:picLocks noChangeAspect="1"/>
          </p:cNvPicPr>
          <p:nvPr/>
        </p:nvPicPr>
        <p:blipFill>
          <a:blip r:embed="rId5"/>
          <a:stretch>
            <a:fillRect/>
          </a:stretch>
        </p:blipFill>
        <p:spPr>
          <a:xfrm>
            <a:off x="6063847" y="495574"/>
            <a:ext cx="3123964" cy="174305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1EBA82F-EF15-B663-FAED-E7F5FF392A40}"/>
              </a:ext>
            </a:extLst>
          </p:cNvPr>
          <p:cNvPicPr>
            <a:picLocks noChangeAspect="1"/>
          </p:cNvPicPr>
          <p:nvPr/>
        </p:nvPicPr>
        <p:blipFill>
          <a:blip r:embed="rId6"/>
          <a:stretch>
            <a:fillRect/>
          </a:stretch>
        </p:blipFill>
        <p:spPr>
          <a:xfrm>
            <a:off x="1564506" y="2345331"/>
            <a:ext cx="2511635" cy="251839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03046AC-6C23-8D99-F7F9-66DC353CD39C}"/>
              </a:ext>
            </a:extLst>
          </p:cNvPr>
          <p:cNvPicPr>
            <a:picLocks noChangeAspect="1"/>
          </p:cNvPicPr>
          <p:nvPr/>
        </p:nvPicPr>
        <p:blipFill>
          <a:blip r:embed="rId7"/>
          <a:stretch>
            <a:fillRect/>
          </a:stretch>
        </p:blipFill>
        <p:spPr>
          <a:xfrm>
            <a:off x="4564018" y="2571750"/>
            <a:ext cx="3976062" cy="2238623"/>
          </a:xfrm>
          <a:prstGeom prst="rect">
            <a:avLst/>
          </a:prstGeom>
        </p:spPr>
      </p:pic>
    </p:spTree>
    <p:extLst>
      <p:ext uri="{BB962C8B-B14F-4D97-AF65-F5344CB8AC3E}">
        <p14:creationId xmlns:p14="http://schemas.microsoft.com/office/powerpoint/2010/main" val="2420709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7">
          <a:extLst>
            <a:ext uri="{FF2B5EF4-FFF2-40B4-BE49-F238E27FC236}">
              <a16:creationId xmlns:a16="http://schemas.microsoft.com/office/drawing/2014/main" id="{240EC75F-EE1D-AD60-27CA-A4E3F09AD854}"/>
            </a:ext>
          </a:extLst>
        </p:cNvPr>
        <p:cNvGrpSpPr/>
        <p:nvPr/>
      </p:nvGrpSpPr>
      <p:grpSpPr>
        <a:xfrm>
          <a:off x="0" y="0"/>
          <a:ext cx="0" cy="0"/>
          <a:chOff x="0" y="0"/>
          <a:chExt cx="0" cy="0"/>
        </a:xfrm>
      </p:grpSpPr>
      <p:sp>
        <p:nvSpPr>
          <p:cNvPr id="888" name="Google Shape;888;p32">
            <a:extLst>
              <a:ext uri="{FF2B5EF4-FFF2-40B4-BE49-F238E27FC236}">
                <a16:creationId xmlns:a16="http://schemas.microsoft.com/office/drawing/2014/main" id="{113640AA-83D9-AA9C-9218-2CFC74072B15}"/>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Project Overview</a:t>
            </a:r>
          </a:p>
        </p:txBody>
      </p:sp>
      <p:grpSp>
        <p:nvGrpSpPr>
          <p:cNvPr id="889" name="Google Shape;889;p32">
            <a:extLst>
              <a:ext uri="{FF2B5EF4-FFF2-40B4-BE49-F238E27FC236}">
                <a16:creationId xmlns:a16="http://schemas.microsoft.com/office/drawing/2014/main" id="{E1B34C92-E2B2-3F3A-8910-A1D6BD3E519A}"/>
              </a:ext>
            </a:extLst>
          </p:cNvPr>
          <p:cNvGrpSpPr/>
          <p:nvPr/>
        </p:nvGrpSpPr>
        <p:grpSpPr>
          <a:xfrm>
            <a:off x="1447838" y="1119237"/>
            <a:ext cx="7110002" cy="1234751"/>
            <a:chOff x="2775150" y="977475"/>
            <a:chExt cx="6022448" cy="943925"/>
          </a:xfrm>
        </p:grpSpPr>
        <p:sp>
          <p:nvSpPr>
            <p:cNvPr id="890" name="Google Shape;890;p32">
              <a:extLst>
                <a:ext uri="{FF2B5EF4-FFF2-40B4-BE49-F238E27FC236}">
                  <a16:creationId xmlns:a16="http://schemas.microsoft.com/office/drawing/2014/main" id="{CFB7FF43-995C-36C8-8103-64A9C2F670EF}"/>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891" name="Google Shape;891;p32">
              <a:extLst>
                <a:ext uri="{FF2B5EF4-FFF2-40B4-BE49-F238E27FC236}">
                  <a16:creationId xmlns:a16="http://schemas.microsoft.com/office/drawing/2014/main" id="{F4A16E55-8EF6-D142-99D2-E83BB5F67F75}"/>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893" name="Google Shape;893;p32">
              <a:extLst>
                <a:ext uri="{FF2B5EF4-FFF2-40B4-BE49-F238E27FC236}">
                  <a16:creationId xmlns:a16="http://schemas.microsoft.com/office/drawing/2014/main" id="{8B89A795-DC73-A849-646F-EC1DBE69B846}"/>
                </a:ext>
              </a:extLst>
            </p:cNvPr>
            <p:cNvSpPr/>
            <p:nvPr/>
          </p:nvSpPr>
          <p:spPr>
            <a:xfrm>
              <a:off x="3462252" y="1182837"/>
              <a:ext cx="3449901"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457200" tIns="91425" rIns="457200" bIns="91425" anchor="ctr" anchorCtr="0">
              <a:noAutofit/>
            </a:bodyPr>
            <a:lstStyle/>
            <a:p>
              <a:r>
                <a:rPr lang="en-US">
                  <a:solidFill>
                    <a:schemeClr val="dk1"/>
                  </a:solidFill>
                  <a:latin typeface="Roboto" panose="02000000000000000000" pitchFamily="2" charset="0"/>
                  <a:ea typeface="Roboto" panose="02000000000000000000" pitchFamily="2" charset="0"/>
                  <a:cs typeface="Roboto" panose="02000000000000000000" pitchFamily="2" charset="0"/>
                  <a:sym typeface="Roboto"/>
                </a:rPr>
                <a:t>Modernize NWT's data and reporting solutions.</a:t>
              </a:r>
              <a:endParaRPr lang="en-US" sz="180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894" name="Google Shape;894;p32">
              <a:extLst>
                <a:ext uri="{FF2B5EF4-FFF2-40B4-BE49-F238E27FC236}">
                  <a16:creationId xmlns:a16="http://schemas.microsoft.com/office/drawing/2014/main" id="{73FCBD1C-7E63-986B-8F2A-83E6365459B6}"/>
                </a:ext>
              </a:extLst>
            </p:cNvPr>
            <p:cNvSpPr/>
            <p:nvPr/>
          </p:nvSpPr>
          <p:spPr>
            <a:xfrm>
              <a:off x="7250198" y="1124487"/>
              <a:ext cx="1547400" cy="647100"/>
            </a:xfrm>
            <a:prstGeom prst="roundRect">
              <a:avLst>
                <a:gd name="adj" fmla="val 50000"/>
              </a:avLst>
            </a:prstGeom>
            <a:solidFill>
              <a:srgbClr val="03C2A2"/>
            </a:solidFill>
            <a:ln>
              <a:noFill/>
            </a:ln>
          </p:spPr>
          <p:txBody>
            <a:bodyPr spcFirstLastPara="1" wrap="square" lIns="91425" tIns="91425" rIns="91425" bIns="91425" anchor="ctr" anchorCtr="0">
              <a:noAutofit/>
            </a:bodyPr>
            <a:lstStyle/>
            <a:p>
              <a:pPr algn="ctr"/>
              <a:r>
                <a:rPr lang="en" sz="1800">
                  <a:solidFill>
                    <a:srgbClr val="FFFFFF"/>
                  </a:solidFill>
                  <a:latin typeface="Fira Sans Extra Condensed Medium"/>
                  <a:ea typeface="Fira Sans Extra Condensed Medium"/>
                  <a:cs typeface="Fira Sans Extra Condensed Medium"/>
                </a:rPr>
                <a:t>Purpose</a:t>
              </a:r>
            </a:p>
          </p:txBody>
        </p:sp>
      </p:grpSp>
      <p:grpSp>
        <p:nvGrpSpPr>
          <p:cNvPr id="895" name="Google Shape;895;p32">
            <a:extLst>
              <a:ext uri="{FF2B5EF4-FFF2-40B4-BE49-F238E27FC236}">
                <a16:creationId xmlns:a16="http://schemas.microsoft.com/office/drawing/2014/main" id="{21EDA955-0F69-ADD1-9F42-FDC47888C5B5}"/>
              </a:ext>
            </a:extLst>
          </p:cNvPr>
          <p:cNvGrpSpPr/>
          <p:nvPr/>
        </p:nvGrpSpPr>
        <p:grpSpPr>
          <a:xfrm>
            <a:off x="1619586" y="2313445"/>
            <a:ext cx="6793077" cy="1234751"/>
            <a:chOff x="2782000" y="1670750"/>
            <a:chExt cx="5904825" cy="945000"/>
          </a:xfrm>
        </p:grpSpPr>
        <p:sp>
          <p:nvSpPr>
            <p:cNvPr id="896" name="Google Shape;896;p32">
              <a:extLst>
                <a:ext uri="{FF2B5EF4-FFF2-40B4-BE49-F238E27FC236}">
                  <a16:creationId xmlns:a16="http://schemas.microsoft.com/office/drawing/2014/main" id="{9482D342-702D-48B6-CEFA-1985437FAA5B}"/>
                </a:ext>
              </a:extLst>
            </p:cNvPr>
            <p:cNvSpPr/>
            <p:nvPr/>
          </p:nvSpPr>
          <p:spPr>
            <a:xfrm>
              <a:off x="3215100" y="1817500"/>
              <a:ext cx="3813400" cy="649425"/>
            </a:xfrm>
            <a:custGeom>
              <a:avLst/>
              <a:gdLst/>
              <a:ahLst/>
              <a:cxnLst/>
              <a:rect l="l" t="t" r="r" b="b"/>
              <a:pathLst>
                <a:path w="140651" h="25977" extrusionOk="0">
                  <a:moveTo>
                    <a:pt x="1" y="1"/>
                  </a:moveTo>
                  <a:lnTo>
                    <a:pt x="1" y="25976"/>
                  </a:lnTo>
                  <a:lnTo>
                    <a:pt x="128964" y="25976"/>
                  </a:lnTo>
                  <a:cubicBezTo>
                    <a:pt x="135423" y="25976"/>
                    <a:pt x="140650" y="20749"/>
                    <a:pt x="140650" y="14267"/>
                  </a:cubicBezTo>
                  <a:lnTo>
                    <a:pt x="140650" y="11710"/>
                  </a:lnTo>
                  <a:cubicBezTo>
                    <a:pt x="140650" y="5251"/>
                    <a:pt x="135423" y="1"/>
                    <a:pt x="128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897" name="Google Shape;897;p32">
              <a:extLst>
                <a:ext uri="{FF2B5EF4-FFF2-40B4-BE49-F238E27FC236}">
                  <a16:creationId xmlns:a16="http://schemas.microsoft.com/office/drawing/2014/main" id="{21A0AECF-570C-DCEE-1FB0-3DE685F0F566}"/>
                </a:ext>
              </a:extLst>
            </p:cNvPr>
            <p:cNvSpPr/>
            <p:nvPr/>
          </p:nvSpPr>
          <p:spPr>
            <a:xfrm>
              <a:off x="2782000" y="1670750"/>
              <a:ext cx="987200" cy="945000"/>
            </a:xfrm>
            <a:custGeom>
              <a:avLst/>
              <a:gdLst/>
              <a:ahLst/>
              <a:cxnLst/>
              <a:rect l="l" t="t" r="r" b="b"/>
              <a:pathLst>
                <a:path w="39488" h="37800" extrusionOk="0">
                  <a:moveTo>
                    <a:pt x="19219" y="3703"/>
                  </a:moveTo>
                  <a:cubicBezTo>
                    <a:pt x="20452" y="3703"/>
                    <a:pt x="21228" y="4547"/>
                    <a:pt x="21981" y="5414"/>
                  </a:cubicBezTo>
                  <a:cubicBezTo>
                    <a:pt x="23031" y="6442"/>
                    <a:pt x="24081" y="7400"/>
                    <a:pt x="25108" y="8450"/>
                  </a:cubicBezTo>
                  <a:cubicBezTo>
                    <a:pt x="27505" y="10915"/>
                    <a:pt x="29970" y="13403"/>
                    <a:pt x="32435" y="15868"/>
                  </a:cubicBezTo>
                  <a:cubicBezTo>
                    <a:pt x="33006" y="16439"/>
                    <a:pt x="33873" y="17101"/>
                    <a:pt x="34147" y="17854"/>
                  </a:cubicBezTo>
                  <a:cubicBezTo>
                    <a:pt x="34718" y="19292"/>
                    <a:pt x="33873" y="20433"/>
                    <a:pt x="32914" y="21392"/>
                  </a:cubicBezTo>
                  <a:lnTo>
                    <a:pt x="25108" y="29176"/>
                  </a:lnTo>
                  <a:cubicBezTo>
                    <a:pt x="23664" y="30619"/>
                    <a:pt x="21314" y="33965"/>
                    <a:pt x="19016" y="33965"/>
                  </a:cubicBezTo>
                  <a:cubicBezTo>
                    <a:pt x="18444" y="33965"/>
                    <a:pt x="17875" y="33757"/>
                    <a:pt x="17325" y="33261"/>
                  </a:cubicBezTo>
                  <a:lnTo>
                    <a:pt x="17325" y="33261"/>
                  </a:lnTo>
                  <a:cubicBezTo>
                    <a:pt x="17325" y="33261"/>
                    <a:pt x="17325" y="33261"/>
                    <a:pt x="17325" y="33261"/>
                  </a:cubicBezTo>
                  <a:lnTo>
                    <a:pt x="5341" y="21278"/>
                  </a:lnTo>
                  <a:cubicBezTo>
                    <a:pt x="4474" y="20342"/>
                    <a:pt x="3629" y="19292"/>
                    <a:pt x="4200" y="17854"/>
                  </a:cubicBezTo>
                  <a:cubicBezTo>
                    <a:pt x="4565" y="17010"/>
                    <a:pt x="5433" y="16348"/>
                    <a:pt x="6003" y="15777"/>
                  </a:cubicBezTo>
                  <a:lnTo>
                    <a:pt x="13421" y="8359"/>
                  </a:lnTo>
                  <a:cubicBezTo>
                    <a:pt x="14745" y="7012"/>
                    <a:pt x="17028" y="3703"/>
                    <a:pt x="19219" y="3703"/>
                  </a:cubicBezTo>
                  <a:close/>
                  <a:moveTo>
                    <a:pt x="19386" y="1"/>
                  </a:moveTo>
                  <a:cubicBezTo>
                    <a:pt x="17419" y="1"/>
                    <a:pt x="15463" y="999"/>
                    <a:pt x="13810" y="2653"/>
                  </a:cubicBezTo>
                  <a:cubicBezTo>
                    <a:pt x="11048" y="5414"/>
                    <a:pt x="8286" y="8153"/>
                    <a:pt x="5524" y="10915"/>
                  </a:cubicBezTo>
                  <a:cubicBezTo>
                    <a:pt x="3150" y="13289"/>
                    <a:pt x="0" y="15572"/>
                    <a:pt x="297" y="19384"/>
                  </a:cubicBezTo>
                  <a:cubicBezTo>
                    <a:pt x="571" y="22990"/>
                    <a:pt x="4679" y="25957"/>
                    <a:pt x="7053" y="28331"/>
                  </a:cubicBezTo>
                  <a:cubicBezTo>
                    <a:pt x="9439" y="30805"/>
                    <a:pt x="11931" y="33215"/>
                    <a:pt x="14407" y="35685"/>
                  </a:cubicBezTo>
                  <a:lnTo>
                    <a:pt x="14407" y="35685"/>
                  </a:lnTo>
                  <a:cubicBezTo>
                    <a:pt x="14478" y="35769"/>
                    <a:pt x="14560" y="35852"/>
                    <a:pt x="14654" y="35932"/>
                  </a:cubicBezTo>
                  <a:cubicBezTo>
                    <a:pt x="14654" y="35932"/>
                    <a:pt x="14654" y="35932"/>
                    <a:pt x="14654" y="35932"/>
                  </a:cubicBezTo>
                  <a:lnTo>
                    <a:pt x="14654" y="35932"/>
                  </a:lnTo>
                  <a:cubicBezTo>
                    <a:pt x="14719" y="35997"/>
                    <a:pt x="14785" y="36055"/>
                    <a:pt x="14852" y="36108"/>
                  </a:cubicBezTo>
                  <a:lnTo>
                    <a:pt x="14852" y="36108"/>
                  </a:lnTo>
                  <a:cubicBezTo>
                    <a:pt x="16123" y="37194"/>
                    <a:pt x="17711" y="37799"/>
                    <a:pt x="19302" y="37799"/>
                  </a:cubicBezTo>
                  <a:cubicBezTo>
                    <a:pt x="20566" y="37799"/>
                    <a:pt x="21831" y="37418"/>
                    <a:pt x="22940" y="36594"/>
                  </a:cubicBezTo>
                  <a:cubicBezTo>
                    <a:pt x="23784" y="35932"/>
                    <a:pt x="24537" y="35179"/>
                    <a:pt x="25222" y="34403"/>
                  </a:cubicBezTo>
                  <a:cubicBezTo>
                    <a:pt x="28167" y="31549"/>
                    <a:pt x="31020" y="28696"/>
                    <a:pt x="33873" y="25752"/>
                  </a:cubicBezTo>
                  <a:cubicBezTo>
                    <a:pt x="36521" y="23195"/>
                    <a:pt x="39488" y="20342"/>
                    <a:pt x="37571" y="16142"/>
                  </a:cubicBezTo>
                  <a:cubicBezTo>
                    <a:pt x="36338" y="13495"/>
                    <a:pt x="33211" y="11303"/>
                    <a:pt x="31202" y="9203"/>
                  </a:cubicBezTo>
                  <a:cubicBezTo>
                    <a:pt x="28737" y="6830"/>
                    <a:pt x="26363" y="4273"/>
                    <a:pt x="23875" y="1991"/>
                  </a:cubicBezTo>
                  <a:cubicBezTo>
                    <a:pt x="22464" y="610"/>
                    <a:pt x="20922" y="1"/>
                    <a:pt x="193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899" name="Google Shape;899;p32">
              <a:extLst>
                <a:ext uri="{FF2B5EF4-FFF2-40B4-BE49-F238E27FC236}">
                  <a16:creationId xmlns:a16="http://schemas.microsoft.com/office/drawing/2014/main" id="{ACA1D4A5-F6CD-0900-DAF8-A3FE6487F8BA}"/>
                </a:ext>
              </a:extLst>
            </p:cNvPr>
            <p:cNvSpPr/>
            <p:nvPr/>
          </p:nvSpPr>
          <p:spPr>
            <a:xfrm>
              <a:off x="3462252" y="1877012"/>
              <a:ext cx="3449901"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457200" tIns="91425" rIns="457200" bIns="91425" anchor="ctr" anchorCtr="0">
              <a:noAutofit/>
            </a:bodyPr>
            <a:lstStyle/>
            <a:p>
              <a:r>
                <a:rPr lang="en-US">
                  <a:solidFill>
                    <a:schemeClr val="dk1"/>
                  </a:solidFill>
                  <a:latin typeface="Roboto" panose="02000000000000000000" pitchFamily="2" charset="0"/>
                  <a:ea typeface="Roboto" panose="02000000000000000000" pitchFamily="2" charset="0"/>
                  <a:cs typeface="Roboto" panose="02000000000000000000" pitchFamily="2" charset="0"/>
                  <a:sym typeface="Roboto"/>
                </a:rPr>
                <a:t>Migrate to Snowflake, establish OLAP, develop data warehouse, enhance reporting.</a:t>
              </a:r>
              <a:endParaRPr lang="en-US" sz="180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900" name="Google Shape;900;p32">
              <a:extLst>
                <a:ext uri="{FF2B5EF4-FFF2-40B4-BE49-F238E27FC236}">
                  <a16:creationId xmlns:a16="http://schemas.microsoft.com/office/drawing/2014/main" id="{1B2E4091-AC56-1AAA-FB20-2B3EC92F37D5}"/>
                </a:ext>
              </a:extLst>
            </p:cNvPr>
            <p:cNvSpPr/>
            <p:nvPr/>
          </p:nvSpPr>
          <p:spPr>
            <a:xfrm>
              <a:off x="7139425" y="1819825"/>
              <a:ext cx="1547400" cy="647100"/>
            </a:xfrm>
            <a:prstGeom prst="roundRect">
              <a:avLst>
                <a:gd name="adj" fmla="val 50000"/>
              </a:avLst>
            </a:prstGeom>
            <a:solidFill>
              <a:srgbClr val="2B8597"/>
            </a:solidFill>
            <a:ln>
              <a:noFill/>
            </a:ln>
          </p:spPr>
          <p:txBody>
            <a:bodyPr spcFirstLastPara="1" wrap="square" lIns="91425" tIns="91425" rIns="91425" bIns="91425" anchor="ctr" anchorCtr="0">
              <a:noAutofit/>
            </a:bodyPr>
            <a:lstStyle/>
            <a:p>
              <a:pPr algn="ctr"/>
              <a:r>
                <a:rPr lang="en" sz="1800">
                  <a:solidFill>
                    <a:srgbClr val="FFFFFF"/>
                  </a:solidFill>
                  <a:latin typeface="Fira Sans Extra Condensed Medium"/>
                  <a:ea typeface="Fira Sans Extra Condensed Medium"/>
                  <a:cs typeface="Fira Sans Extra Condensed Medium"/>
                </a:rPr>
                <a:t>Scope</a:t>
              </a:r>
            </a:p>
          </p:txBody>
        </p:sp>
      </p:grpSp>
      <p:grpSp>
        <p:nvGrpSpPr>
          <p:cNvPr id="901" name="Google Shape;901;p32">
            <a:extLst>
              <a:ext uri="{FF2B5EF4-FFF2-40B4-BE49-F238E27FC236}">
                <a16:creationId xmlns:a16="http://schemas.microsoft.com/office/drawing/2014/main" id="{3A2DB640-95A4-F941-D67D-A308A4C4CDF6}"/>
              </a:ext>
            </a:extLst>
          </p:cNvPr>
          <p:cNvGrpSpPr/>
          <p:nvPr/>
        </p:nvGrpSpPr>
        <p:grpSpPr>
          <a:xfrm>
            <a:off x="1523513" y="3550815"/>
            <a:ext cx="6850672" cy="1317496"/>
            <a:chOff x="2765450" y="2372050"/>
            <a:chExt cx="5921375" cy="945000"/>
          </a:xfrm>
        </p:grpSpPr>
        <p:sp>
          <p:nvSpPr>
            <p:cNvPr id="902" name="Google Shape;902;p32">
              <a:extLst>
                <a:ext uri="{FF2B5EF4-FFF2-40B4-BE49-F238E27FC236}">
                  <a16:creationId xmlns:a16="http://schemas.microsoft.com/office/drawing/2014/main" id="{6C2A3D66-9F54-0C5F-55CD-5D9DE2F60C3A}"/>
                </a:ext>
              </a:extLst>
            </p:cNvPr>
            <p:cNvSpPr/>
            <p:nvPr/>
          </p:nvSpPr>
          <p:spPr>
            <a:xfrm>
              <a:off x="3245925" y="2519400"/>
              <a:ext cx="3782681" cy="648825"/>
            </a:xfrm>
            <a:custGeom>
              <a:avLst/>
              <a:gdLst/>
              <a:ahLst/>
              <a:cxnLst/>
              <a:rect l="l" t="t" r="r" b="b"/>
              <a:pathLst>
                <a:path w="140764" h="25953" extrusionOk="0">
                  <a:moveTo>
                    <a:pt x="0" y="0"/>
                  </a:moveTo>
                  <a:lnTo>
                    <a:pt x="0" y="25952"/>
                  </a:lnTo>
                  <a:lnTo>
                    <a:pt x="129054" y="25952"/>
                  </a:lnTo>
                  <a:cubicBezTo>
                    <a:pt x="135514" y="25952"/>
                    <a:pt x="140764" y="20725"/>
                    <a:pt x="140764" y="14266"/>
                  </a:cubicBezTo>
                  <a:lnTo>
                    <a:pt x="140764" y="11687"/>
                  </a:lnTo>
                  <a:cubicBezTo>
                    <a:pt x="140764" y="5227"/>
                    <a:pt x="135514" y="0"/>
                    <a:pt x="1290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903" name="Google Shape;903;p32">
              <a:extLst>
                <a:ext uri="{FF2B5EF4-FFF2-40B4-BE49-F238E27FC236}">
                  <a16:creationId xmlns:a16="http://schemas.microsoft.com/office/drawing/2014/main" id="{74793957-7F5E-8380-6B69-EB48E69F53AB}"/>
                </a:ext>
              </a:extLst>
            </p:cNvPr>
            <p:cNvSpPr/>
            <p:nvPr/>
          </p:nvSpPr>
          <p:spPr>
            <a:xfrm>
              <a:off x="2765450" y="2372050"/>
              <a:ext cx="986650" cy="945000"/>
            </a:xfrm>
            <a:custGeom>
              <a:avLst/>
              <a:gdLst/>
              <a:ahLst/>
              <a:cxnLst/>
              <a:rect l="l" t="t" r="r" b="b"/>
              <a:pathLst>
                <a:path w="39466" h="37800" extrusionOk="0">
                  <a:moveTo>
                    <a:pt x="19219" y="3703"/>
                  </a:moveTo>
                  <a:cubicBezTo>
                    <a:pt x="20452" y="3703"/>
                    <a:pt x="21205" y="4547"/>
                    <a:pt x="21981" y="5415"/>
                  </a:cubicBezTo>
                  <a:lnTo>
                    <a:pt x="25108" y="8542"/>
                  </a:lnTo>
                  <a:cubicBezTo>
                    <a:pt x="27596" y="10916"/>
                    <a:pt x="30061" y="13404"/>
                    <a:pt x="32435" y="15869"/>
                  </a:cubicBezTo>
                  <a:cubicBezTo>
                    <a:pt x="33097" y="16439"/>
                    <a:pt x="33873" y="17101"/>
                    <a:pt x="34238" y="17877"/>
                  </a:cubicBezTo>
                  <a:cubicBezTo>
                    <a:pt x="34809" y="19292"/>
                    <a:pt x="33964" y="20434"/>
                    <a:pt x="33006" y="21392"/>
                  </a:cubicBezTo>
                  <a:cubicBezTo>
                    <a:pt x="30335" y="23949"/>
                    <a:pt x="27779" y="26619"/>
                    <a:pt x="25108" y="29176"/>
                  </a:cubicBezTo>
                  <a:cubicBezTo>
                    <a:pt x="23736" y="30639"/>
                    <a:pt x="21397" y="33979"/>
                    <a:pt x="19053" y="33979"/>
                  </a:cubicBezTo>
                  <a:cubicBezTo>
                    <a:pt x="18472" y="33979"/>
                    <a:pt x="17891" y="33774"/>
                    <a:pt x="17325" y="33284"/>
                  </a:cubicBezTo>
                  <a:lnTo>
                    <a:pt x="17325" y="33284"/>
                  </a:lnTo>
                  <a:cubicBezTo>
                    <a:pt x="17325" y="33284"/>
                    <a:pt x="17325" y="33284"/>
                    <a:pt x="17325" y="33284"/>
                  </a:cubicBezTo>
                  <a:cubicBezTo>
                    <a:pt x="13330" y="29290"/>
                    <a:pt x="9427" y="25296"/>
                    <a:pt x="5433" y="21301"/>
                  </a:cubicBezTo>
                  <a:cubicBezTo>
                    <a:pt x="4474" y="20434"/>
                    <a:pt x="3721" y="19292"/>
                    <a:pt x="4291" y="17877"/>
                  </a:cubicBezTo>
                  <a:cubicBezTo>
                    <a:pt x="4565" y="17010"/>
                    <a:pt x="5433" y="16348"/>
                    <a:pt x="6095" y="15777"/>
                  </a:cubicBezTo>
                  <a:cubicBezTo>
                    <a:pt x="8560" y="13312"/>
                    <a:pt x="10934" y="10824"/>
                    <a:pt x="13422" y="8359"/>
                  </a:cubicBezTo>
                  <a:cubicBezTo>
                    <a:pt x="14745" y="7035"/>
                    <a:pt x="17119" y="3703"/>
                    <a:pt x="19219" y="3703"/>
                  </a:cubicBezTo>
                  <a:close/>
                  <a:moveTo>
                    <a:pt x="19438" y="1"/>
                  </a:moveTo>
                  <a:cubicBezTo>
                    <a:pt x="17443" y="1"/>
                    <a:pt x="15453" y="999"/>
                    <a:pt x="13787" y="2653"/>
                  </a:cubicBezTo>
                  <a:cubicBezTo>
                    <a:pt x="11048" y="5415"/>
                    <a:pt x="8286" y="8177"/>
                    <a:pt x="5524" y="10916"/>
                  </a:cubicBezTo>
                  <a:cubicBezTo>
                    <a:pt x="3150" y="13312"/>
                    <a:pt x="0" y="15595"/>
                    <a:pt x="297" y="19384"/>
                  </a:cubicBezTo>
                  <a:cubicBezTo>
                    <a:pt x="571" y="23013"/>
                    <a:pt x="4657" y="25957"/>
                    <a:pt x="7053" y="28331"/>
                  </a:cubicBezTo>
                  <a:cubicBezTo>
                    <a:pt x="9558" y="30836"/>
                    <a:pt x="11975" y="33275"/>
                    <a:pt x="14497" y="35777"/>
                  </a:cubicBezTo>
                  <a:lnTo>
                    <a:pt x="14497" y="35777"/>
                  </a:lnTo>
                  <a:cubicBezTo>
                    <a:pt x="14545" y="35829"/>
                    <a:pt x="14598" y="35881"/>
                    <a:pt x="14654" y="35932"/>
                  </a:cubicBezTo>
                  <a:cubicBezTo>
                    <a:pt x="14654" y="35932"/>
                    <a:pt x="14654" y="35932"/>
                    <a:pt x="14654" y="35932"/>
                  </a:cubicBezTo>
                  <a:lnTo>
                    <a:pt x="14654" y="35932"/>
                  </a:lnTo>
                  <a:cubicBezTo>
                    <a:pt x="14745" y="36023"/>
                    <a:pt x="14839" y="36102"/>
                    <a:pt x="14934" y="36169"/>
                  </a:cubicBezTo>
                  <a:lnTo>
                    <a:pt x="14934" y="36169"/>
                  </a:lnTo>
                  <a:cubicBezTo>
                    <a:pt x="16234" y="37217"/>
                    <a:pt x="17786" y="37800"/>
                    <a:pt x="19348" y="37800"/>
                  </a:cubicBezTo>
                  <a:cubicBezTo>
                    <a:pt x="20612" y="37800"/>
                    <a:pt x="21883" y="37418"/>
                    <a:pt x="23031" y="36594"/>
                  </a:cubicBezTo>
                  <a:cubicBezTo>
                    <a:pt x="23876" y="35932"/>
                    <a:pt x="24537" y="35179"/>
                    <a:pt x="25314" y="34426"/>
                  </a:cubicBezTo>
                  <a:lnTo>
                    <a:pt x="33964" y="25752"/>
                  </a:lnTo>
                  <a:cubicBezTo>
                    <a:pt x="36521" y="23196"/>
                    <a:pt x="39465" y="20342"/>
                    <a:pt x="37571" y="16165"/>
                  </a:cubicBezTo>
                  <a:cubicBezTo>
                    <a:pt x="36338" y="13495"/>
                    <a:pt x="33302" y="11304"/>
                    <a:pt x="31202" y="9204"/>
                  </a:cubicBezTo>
                  <a:cubicBezTo>
                    <a:pt x="28829" y="6830"/>
                    <a:pt x="26455" y="4273"/>
                    <a:pt x="23967" y="1991"/>
                  </a:cubicBezTo>
                  <a:cubicBezTo>
                    <a:pt x="22556" y="610"/>
                    <a:pt x="20995" y="1"/>
                    <a:pt x="19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905" name="Google Shape;905;p32">
              <a:extLst>
                <a:ext uri="{FF2B5EF4-FFF2-40B4-BE49-F238E27FC236}">
                  <a16:creationId xmlns:a16="http://schemas.microsoft.com/office/drawing/2014/main" id="{DF71966D-A9AA-2DD1-01CF-B1AF4C3758F3}"/>
                </a:ext>
              </a:extLst>
            </p:cNvPr>
            <p:cNvSpPr/>
            <p:nvPr/>
          </p:nvSpPr>
          <p:spPr>
            <a:xfrm>
              <a:off x="3462252" y="2567829"/>
              <a:ext cx="3643995" cy="508834"/>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457200" tIns="91425" rIns="457200" bIns="91425" anchor="ctr" anchorCtr="0">
              <a:noAutofit/>
            </a:bodyPr>
            <a:lstStyle/>
            <a:p>
              <a:r>
                <a:rPr lang="en-US">
                  <a:solidFill>
                    <a:schemeClr val="dk1"/>
                  </a:solidFill>
                  <a:latin typeface="Roboto" panose="02000000000000000000" pitchFamily="2" charset="0"/>
                  <a:ea typeface="Roboto" panose="02000000000000000000" pitchFamily="2" charset="0"/>
                  <a:cs typeface="Roboto" panose="02000000000000000000" pitchFamily="2" charset="0"/>
                  <a:sym typeface="Roboto"/>
                </a:rPr>
                <a:t>Scalability, reduced operational load, improved reporting speed, data security, data-driven decisions.</a:t>
              </a:r>
              <a:endParaRPr lang="en-US" sz="180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906" name="Google Shape;906;p32">
              <a:extLst>
                <a:ext uri="{FF2B5EF4-FFF2-40B4-BE49-F238E27FC236}">
                  <a16:creationId xmlns:a16="http://schemas.microsoft.com/office/drawing/2014/main" id="{D397135F-8B16-5283-B714-90459A362445}"/>
                </a:ext>
              </a:extLst>
            </p:cNvPr>
            <p:cNvSpPr/>
            <p:nvPr/>
          </p:nvSpPr>
          <p:spPr>
            <a:xfrm>
              <a:off x="7139425" y="2521125"/>
              <a:ext cx="1547400" cy="647100"/>
            </a:xfrm>
            <a:prstGeom prst="roundRect">
              <a:avLst>
                <a:gd name="adj" fmla="val 50000"/>
              </a:avLst>
            </a:prstGeom>
            <a:solidFill>
              <a:srgbClr val="4F67A2"/>
            </a:solidFill>
            <a:ln>
              <a:noFill/>
            </a:ln>
          </p:spPr>
          <p:txBody>
            <a:bodyPr spcFirstLastPara="1" wrap="square" lIns="91425" tIns="91425" rIns="91425" bIns="91425" anchor="ctr" anchorCtr="0">
              <a:noAutofit/>
            </a:bodyPr>
            <a:lstStyle/>
            <a:p>
              <a:pPr algn="ctr"/>
              <a:r>
                <a:rPr lang="en" sz="1800">
                  <a:solidFill>
                    <a:srgbClr val="FFFFFF"/>
                  </a:solidFill>
                  <a:latin typeface="Fira Sans Extra Condensed Medium"/>
                  <a:ea typeface="Fira Sans Extra Condensed Medium"/>
                  <a:cs typeface="Fira Sans Extra Condensed Medium"/>
                </a:rPr>
                <a:t>Objectives</a:t>
              </a:r>
            </a:p>
          </p:txBody>
        </p:sp>
      </p:grpSp>
      <p:pic>
        <p:nvPicPr>
          <p:cNvPr id="3" name="Graphic 2" descr="Telescope with solid fill">
            <a:extLst>
              <a:ext uri="{FF2B5EF4-FFF2-40B4-BE49-F238E27FC236}">
                <a16:creationId xmlns:a16="http://schemas.microsoft.com/office/drawing/2014/main" id="{D258F6F4-1FA3-8E88-7857-652194BE14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796" y="2551724"/>
            <a:ext cx="868807" cy="868807"/>
          </a:xfrm>
          <a:prstGeom prst="rect">
            <a:avLst/>
          </a:prstGeom>
        </p:spPr>
      </p:pic>
      <p:sp>
        <p:nvSpPr>
          <p:cNvPr id="4" name="Oval 3">
            <a:extLst>
              <a:ext uri="{FF2B5EF4-FFF2-40B4-BE49-F238E27FC236}">
                <a16:creationId xmlns:a16="http://schemas.microsoft.com/office/drawing/2014/main" id="{3626B02F-B042-3F30-5175-782C56EC5544}"/>
              </a:ext>
            </a:extLst>
          </p:cNvPr>
          <p:cNvSpPr/>
          <p:nvPr/>
        </p:nvSpPr>
        <p:spPr>
          <a:xfrm>
            <a:off x="846797" y="2496517"/>
            <a:ext cx="938706" cy="933736"/>
          </a:xfrm>
          <a:prstGeom prst="ellipse">
            <a:avLst/>
          </a:prstGeom>
          <a:no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MY"/>
          </a:p>
        </p:txBody>
      </p:sp>
      <p:sp>
        <p:nvSpPr>
          <p:cNvPr id="5" name="Oval 4">
            <a:extLst>
              <a:ext uri="{FF2B5EF4-FFF2-40B4-BE49-F238E27FC236}">
                <a16:creationId xmlns:a16="http://schemas.microsoft.com/office/drawing/2014/main" id="{ACDB1147-313D-45FE-2CF5-FBAD133F5734}"/>
              </a:ext>
            </a:extLst>
          </p:cNvPr>
          <p:cNvSpPr/>
          <p:nvPr/>
        </p:nvSpPr>
        <p:spPr>
          <a:xfrm>
            <a:off x="797809" y="1188768"/>
            <a:ext cx="938706" cy="933736"/>
          </a:xfrm>
          <a:prstGeom prst="ellipse">
            <a:avLst/>
          </a:prstGeom>
          <a:no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MY"/>
          </a:p>
        </p:txBody>
      </p:sp>
      <p:sp>
        <p:nvSpPr>
          <p:cNvPr id="6" name="Oval 5">
            <a:extLst>
              <a:ext uri="{FF2B5EF4-FFF2-40B4-BE49-F238E27FC236}">
                <a16:creationId xmlns:a16="http://schemas.microsoft.com/office/drawing/2014/main" id="{B5DA9B5F-3E17-9DB3-05BB-E2E5B8A45C9D}"/>
              </a:ext>
            </a:extLst>
          </p:cNvPr>
          <p:cNvSpPr/>
          <p:nvPr/>
        </p:nvSpPr>
        <p:spPr>
          <a:xfrm>
            <a:off x="851316" y="3736580"/>
            <a:ext cx="933398" cy="980528"/>
          </a:xfrm>
          <a:prstGeom prst="ellipse">
            <a:avLst/>
          </a:prstGeom>
          <a:no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MY"/>
          </a:p>
        </p:txBody>
      </p:sp>
      <p:pic>
        <p:nvPicPr>
          <p:cNvPr id="10" name="Graphic 9" descr="Bullseye with solid fill">
            <a:extLst>
              <a:ext uri="{FF2B5EF4-FFF2-40B4-BE49-F238E27FC236}">
                <a16:creationId xmlns:a16="http://schemas.microsoft.com/office/drawing/2014/main" id="{68B5881A-5CDE-B0CE-0585-1499A8370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16" y="3756247"/>
            <a:ext cx="869290" cy="869290"/>
          </a:xfrm>
          <a:prstGeom prst="rect">
            <a:avLst/>
          </a:prstGeom>
        </p:spPr>
      </p:pic>
      <p:pic>
        <p:nvPicPr>
          <p:cNvPr id="12" name="Picture 11" descr="A blue and white ship logo&#10;&#10;Description automatically generated">
            <a:extLst>
              <a:ext uri="{FF2B5EF4-FFF2-40B4-BE49-F238E27FC236}">
                <a16:creationId xmlns:a16="http://schemas.microsoft.com/office/drawing/2014/main" id="{A061E3ED-282C-0CD5-AF3A-72B906DFCCAA}"/>
              </a:ext>
            </a:extLst>
          </p:cNvPr>
          <p:cNvPicPr>
            <a:picLocks noChangeAspect="1"/>
          </p:cNvPicPr>
          <p:nvPr/>
        </p:nvPicPr>
        <p:blipFill>
          <a:blip r:embed="rId7"/>
          <a:stretch>
            <a:fillRect/>
          </a:stretch>
        </p:blipFill>
        <p:spPr>
          <a:xfrm>
            <a:off x="469240" y="1122177"/>
            <a:ext cx="1575209" cy="1095797"/>
          </a:xfrm>
          <a:prstGeom prst="rect">
            <a:avLst/>
          </a:prstGeom>
        </p:spPr>
      </p:pic>
    </p:spTree>
    <p:extLst>
      <p:ext uri="{BB962C8B-B14F-4D97-AF65-F5344CB8AC3E}">
        <p14:creationId xmlns:p14="http://schemas.microsoft.com/office/powerpoint/2010/main" val="1767058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91C8EB9C-026A-F339-CABC-AB5AF921A24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61416E4-8903-CDEA-76B4-1D231704991A}"/>
              </a:ext>
            </a:extLst>
          </p:cNvPr>
          <p:cNvPicPr>
            <a:picLocks noChangeAspect="1"/>
          </p:cNvPicPr>
          <p:nvPr/>
        </p:nvPicPr>
        <p:blipFill>
          <a:blip r:embed="rId3"/>
          <a:stretch>
            <a:fillRect/>
          </a:stretch>
        </p:blipFill>
        <p:spPr>
          <a:xfrm>
            <a:off x="0" y="885050"/>
            <a:ext cx="6016581" cy="3373399"/>
          </a:xfrm>
          <a:prstGeom prst="rect">
            <a:avLst/>
          </a:prstGeom>
        </p:spPr>
      </p:pic>
      <p:graphicFrame>
        <p:nvGraphicFramePr>
          <p:cNvPr id="2" name="Table 1">
            <a:extLst>
              <a:ext uri="{FF2B5EF4-FFF2-40B4-BE49-F238E27FC236}">
                <a16:creationId xmlns:a16="http://schemas.microsoft.com/office/drawing/2014/main" id="{25113C3C-93CF-B383-718C-B5E26B228538}"/>
              </a:ext>
            </a:extLst>
          </p:cNvPr>
          <p:cNvGraphicFramePr>
            <a:graphicFrameLocks noGrp="1"/>
          </p:cNvGraphicFramePr>
          <p:nvPr>
            <p:extLst>
              <p:ext uri="{D42A27DB-BD31-4B8C-83A1-F6EECF244321}">
                <p14:modId xmlns:p14="http://schemas.microsoft.com/office/powerpoint/2010/main" val="2787732209"/>
              </p:ext>
            </p:extLst>
          </p:nvPr>
        </p:nvGraphicFramePr>
        <p:xfrm>
          <a:off x="6253062" y="687310"/>
          <a:ext cx="2723559" cy="4029165"/>
        </p:xfrm>
        <a:graphic>
          <a:graphicData uri="http://schemas.openxmlformats.org/drawingml/2006/table">
            <a:tbl>
              <a:tblPr firstRow="1" bandRow="1">
                <a:tableStyleId>{21E4AEA4-8DFA-4A89-87EB-49C32662AFE0}</a:tableStyleId>
              </a:tblPr>
              <a:tblGrid>
                <a:gridCol w="2723559">
                  <a:extLst>
                    <a:ext uri="{9D8B030D-6E8A-4147-A177-3AD203B41FA5}">
                      <a16:colId xmlns:a16="http://schemas.microsoft.com/office/drawing/2014/main" val="3566568678"/>
                    </a:ext>
                  </a:extLst>
                </a:gridCol>
              </a:tblGrid>
              <a:tr h="575595">
                <a:tc>
                  <a:txBody>
                    <a:bodyPr/>
                    <a:lstStyle/>
                    <a:p>
                      <a:pPr algn="ctr"/>
                      <a:r>
                        <a:rPr lang="en-MY" sz="2000" dirty="0"/>
                        <a:t>Datasets Used</a:t>
                      </a:r>
                    </a:p>
                  </a:txBody>
                  <a:tcPr>
                    <a:solidFill>
                      <a:schemeClr val="accent3">
                        <a:lumMod val="50000"/>
                      </a:schemeClr>
                    </a:solidFill>
                  </a:tcPr>
                </a:tc>
                <a:extLst>
                  <a:ext uri="{0D108BD9-81ED-4DB2-BD59-A6C34878D82A}">
                    <a16:rowId xmlns:a16="http://schemas.microsoft.com/office/drawing/2014/main" val="4240471648"/>
                  </a:ext>
                </a:extLst>
              </a:tr>
              <a:tr h="575595">
                <a:tc>
                  <a:txBody>
                    <a:bodyPr/>
                    <a:lstStyle/>
                    <a:p>
                      <a:r>
                        <a:rPr lang="en-MY" dirty="0" err="1"/>
                        <a:t>Raw_Order</a:t>
                      </a:r>
                      <a:endParaRPr lang="en-MY" dirty="0"/>
                    </a:p>
                  </a:txBody>
                  <a:tcPr/>
                </a:tc>
                <a:extLst>
                  <a:ext uri="{0D108BD9-81ED-4DB2-BD59-A6C34878D82A}">
                    <a16:rowId xmlns:a16="http://schemas.microsoft.com/office/drawing/2014/main" val="2956277984"/>
                  </a:ext>
                </a:extLst>
              </a:tr>
              <a:tr h="575595">
                <a:tc>
                  <a:txBody>
                    <a:bodyPr/>
                    <a:lstStyle/>
                    <a:p>
                      <a:r>
                        <a:rPr lang="en-MY"/>
                        <a:t>Raw_Order_Detail</a:t>
                      </a:r>
                      <a:endParaRPr lang="en-MY" dirty="0"/>
                    </a:p>
                  </a:txBody>
                  <a:tcPr/>
                </a:tc>
                <a:extLst>
                  <a:ext uri="{0D108BD9-81ED-4DB2-BD59-A6C34878D82A}">
                    <a16:rowId xmlns:a16="http://schemas.microsoft.com/office/drawing/2014/main" val="577408970"/>
                  </a:ext>
                </a:extLst>
              </a:tr>
              <a:tr h="575595">
                <a:tc>
                  <a:txBody>
                    <a:bodyPr/>
                    <a:lstStyle/>
                    <a:p>
                      <a:r>
                        <a:rPr lang="en-MY" dirty="0"/>
                        <a:t>Product</a:t>
                      </a:r>
                    </a:p>
                  </a:txBody>
                  <a:tcPr/>
                </a:tc>
                <a:extLst>
                  <a:ext uri="{0D108BD9-81ED-4DB2-BD59-A6C34878D82A}">
                    <a16:rowId xmlns:a16="http://schemas.microsoft.com/office/drawing/2014/main" val="3336012361"/>
                  </a:ext>
                </a:extLst>
              </a:tr>
              <a:tr h="575595">
                <a:tc>
                  <a:txBody>
                    <a:bodyPr/>
                    <a:lstStyle/>
                    <a:p>
                      <a:r>
                        <a:rPr lang="en-MY" dirty="0"/>
                        <a:t>Region</a:t>
                      </a:r>
                    </a:p>
                  </a:txBody>
                  <a:tcPr/>
                </a:tc>
                <a:extLst>
                  <a:ext uri="{0D108BD9-81ED-4DB2-BD59-A6C34878D82A}">
                    <a16:rowId xmlns:a16="http://schemas.microsoft.com/office/drawing/2014/main" val="2677297072"/>
                  </a:ext>
                </a:extLst>
              </a:tr>
              <a:tr h="575595">
                <a:tc>
                  <a:txBody>
                    <a:bodyPr/>
                    <a:lstStyle/>
                    <a:p>
                      <a:r>
                        <a:rPr lang="en-MY" dirty="0"/>
                        <a:t>Category</a:t>
                      </a:r>
                    </a:p>
                  </a:txBody>
                  <a:tcPr/>
                </a:tc>
                <a:extLst>
                  <a:ext uri="{0D108BD9-81ED-4DB2-BD59-A6C34878D82A}">
                    <a16:rowId xmlns:a16="http://schemas.microsoft.com/office/drawing/2014/main" val="3422826130"/>
                  </a:ext>
                </a:extLst>
              </a:tr>
              <a:tr h="575595">
                <a:tc>
                  <a:txBody>
                    <a:bodyPr/>
                    <a:lstStyle/>
                    <a:p>
                      <a:r>
                        <a:rPr lang="en-MY" dirty="0"/>
                        <a:t>Territory</a:t>
                      </a:r>
                    </a:p>
                  </a:txBody>
                  <a:tcPr/>
                </a:tc>
                <a:extLst>
                  <a:ext uri="{0D108BD9-81ED-4DB2-BD59-A6C34878D82A}">
                    <a16:rowId xmlns:a16="http://schemas.microsoft.com/office/drawing/2014/main" val="2963052002"/>
                  </a:ext>
                </a:extLst>
              </a:tr>
            </a:tbl>
          </a:graphicData>
        </a:graphic>
      </p:graphicFrame>
    </p:spTree>
    <p:extLst>
      <p:ext uri="{BB962C8B-B14F-4D97-AF65-F5344CB8AC3E}">
        <p14:creationId xmlns:p14="http://schemas.microsoft.com/office/powerpoint/2010/main" val="4281364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91C8EB9C-026A-F339-CABC-AB5AF921A24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A4BB466-5055-0638-4FC8-106449957B20}"/>
              </a:ext>
            </a:extLst>
          </p:cNvPr>
          <p:cNvPicPr>
            <a:picLocks noChangeAspect="1"/>
          </p:cNvPicPr>
          <p:nvPr/>
        </p:nvPicPr>
        <p:blipFill rotWithShape="1">
          <a:blip r:embed="rId3"/>
          <a:srcRect l="946"/>
          <a:stretch/>
        </p:blipFill>
        <p:spPr>
          <a:xfrm>
            <a:off x="5234413" y="575440"/>
            <a:ext cx="3383997" cy="1690553"/>
          </a:xfrm>
          <a:prstGeom prst="rect">
            <a:avLst/>
          </a:prstGeom>
        </p:spPr>
      </p:pic>
      <p:pic>
        <p:nvPicPr>
          <p:cNvPr id="6" name="Picture 5">
            <a:extLst>
              <a:ext uri="{FF2B5EF4-FFF2-40B4-BE49-F238E27FC236}">
                <a16:creationId xmlns:a16="http://schemas.microsoft.com/office/drawing/2014/main" id="{D62C36FA-313E-4E62-2A43-C5547BBD702A}"/>
              </a:ext>
            </a:extLst>
          </p:cNvPr>
          <p:cNvPicPr>
            <a:picLocks noChangeAspect="1"/>
          </p:cNvPicPr>
          <p:nvPr/>
        </p:nvPicPr>
        <p:blipFill>
          <a:blip r:embed="rId4"/>
          <a:stretch>
            <a:fillRect/>
          </a:stretch>
        </p:blipFill>
        <p:spPr>
          <a:xfrm>
            <a:off x="5367987" y="2770049"/>
            <a:ext cx="3116850" cy="1905165"/>
          </a:xfrm>
          <a:prstGeom prst="rect">
            <a:avLst/>
          </a:prstGeom>
        </p:spPr>
      </p:pic>
      <p:pic>
        <p:nvPicPr>
          <p:cNvPr id="9" name="Picture 8">
            <a:extLst>
              <a:ext uri="{FF2B5EF4-FFF2-40B4-BE49-F238E27FC236}">
                <a16:creationId xmlns:a16="http://schemas.microsoft.com/office/drawing/2014/main" id="{50033F31-3021-05B9-BE74-DA27847924FE}"/>
              </a:ext>
            </a:extLst>
          </p:cNvPr>
          <p:cNvPicPr>
            <a:picLocks noChangeAspect="1"/>
          </p:cNvPicPr>
          <p:nvPr/>
        </p:nvPicPr>
        <p:blipFill>
          <a:blip r:embed="rId5"/>
          <a:stretch>
            <a:fillRect/>
          </a:stretch>
        </p:blipFill>
        <p:spPr>
          <a:xfrm>
            <a:off x="614855" y="1136400"/>
            <a:ext cx="4279061" cy="580212"/>
          </a:xfrm>
          <a:prstGeom prst="rect">
            <a:avLst/>
          </a:prstGeom>
        </p:spPr>
      </p:pic>
      <p:pic>
        <p:nvPicPr>
          <p:cNvPr id="11" name="Picture 10">
            <a:extLst>
              <a:ext uri="{FF2B5EF4-FFF2-40B4-BE49-F238E27FC236}">
                <a16:creationId xmlns:a16="http://schemas.microsoft.com/office/drawing/2014/main" id="{9CAA4A0F-1D75-A604-F4B1-42454AB3B1F0}"/>
              </a:ext>
            </a:extLst>
          </p:cNvPr>
          <p:cNvPicPr>
            <a:picLocks noChangeAspect="1"/>
          </p:cNvPicPr>
          <p:nvPr/>
        </p:nvPicPr>
        <p:blipFill>
          <a:blip r:embed="rId6"/>
          <a:stretch>
            <a:fillRect/>
          </a:stretch>
        </p:blipFill>
        <p:spPr>
          <a:xfrm>
            <a:off x="543910" y="3262494"/>
            <a:ext cx="4476960" cy="824889"/>
          </a:xfrm>
          <a:prstGeom prst="rect">
            <a:avLst/>
          </a:prstGeom>
        </p:spPr>
      </p:pic>
    </p:spTree>
    <p:extLst>
      <p:ext uri="{BB962C8B-B14F-4D97-AF65-F5344CB8AC3E}">
        <p14:creationId xmlns:p14="http://schemas.microsoft.com/office/powerpoint/2010/main" val="1165164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91C8EB9C-026A-F339-CABC-AB5AF921A24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D5A7CA-B7C9-E025-C329-E39FD153773B}"/>
              </a:ext>
            </a:extLst>
          </p:cNvPr>
          <p:cNvPicPr>
            <a:picLocks noChangeAspect="1"/>
          </p:cNvPicPr>
          <p:nvPr/>
        </p:nvPicPr>
        <p:blipFill rotWithShape="1">
          <a:blip r:embed="rId3"/>
          <a:srcRect l="1188"/>
          <a:stretch/>
        </p:blipFill>
        <p:spPr>
          <a:xfrm>
            <a:off x="5600165" y="496291"/>
            <a:ext cx="2653483" cy="1766062"/>
          </a:xfrm>
          <a:prstGeom prst="rect">
            <a:avLst/>
          </a:prstGeom>
        </p:spPr>
      </p:pic>
      <p:pic>
        <p:nvPicPr>
          <p:cNvPr id="8" name="Picture 7">
            <a:extLst>
              <a:ext uri="{FF2B5EF4-FFF2-40B4-BE49-F238E27FC236}">
                <a16:creationId xmlns:a16="http://schemas.microsoft.com/office/drawing/2014/main" id="{9940453A-DD08-E28C-D6C3-91F2EC09E2F1}"/>
              </a:ext>
            </a:extLst>
          </p:cNvPr>
          <p:cNvPicPr>
            <a:picLocks noChangeAspect="1"/>
          </p:cNvPicPr>
          <p:nvPr/>
        </p:nvPicPr>
        <p:blipFill>
          <a:blip r:embed="rId4"/>
          <a:stretch>
            <a:fillRect/>
          </a:stretch>
        </p:blipFill>
        <p:spPr>
          <a:xfrm>
            <a:off x="5635104" y="2571750"/>
            <a:ext cx="2583606" cy="2169045"/>
          </a:xfrm>
          <a:prstGeom prst="rect">
            <a:avLst/>
          </a:prstGeom>
        </p:spPr>
      </p:pic>
      <p:pic>
        <p:nvPicPr>
          <p:cNvPr id="9" name="Picture 8">
            <a:extLst>
              <a:ext uri="{FF2B5EF4-FFF2-40B4-BE49-F238E27FC236}">
                <a16:creationId xmlns:a16="http://schemas.microsoft.com/office/drawing/2014/main" id="{B59A8CF7-D0D5-B67E-4F9A-B455248F2D19}"/>
              </a:ext>
            </a:extLst>
          </p:cNvPr>
          <p:cNvPicPr>
            <a:picLocks noChangeAspect="1"/>
          </p:cNvPicPr>
          <p:nvPr/>
        </p:nvPicPr>
        <p:blipFill>
          <a:blip r:embed="rId5"/>
          <a:stretch>
            <a:fillRect/>
          </a:stretch>
        </p:blipFill>
        <p:spPr>
          <a:xfrm>
            <a:off x="534409" y="1088107"/>
            <a:ext cx="4592790" cy="594850"/>
          </a:xfrm>
          <a:prstGeom prst="rect">
            <a:avLst/>
          </a:prstGeom>
        </p:spPr>
      </p:pic>
      <p:pic>
        <p:nvPicPr>
          <p:cNvPr id="11" name="Picture 10">
            <a:extLst>
              <a:ext uri="{FF2B5EF4-FFF2-40B4-BE49-F238E27FC236}">
                <a16:creationId xmlns:a16="http://schemas.microsoft.com/office/drawing/2014/main" id="{DF9E16AB-CF38-165B-372A-CC20690076BC}"/>
              </a:ext>
            </a:extLst>
          </p:cNvPr>
          <p:cNvPicPr>
            <a:picLocks noChangeAspect="1"/>
          </p:cNvPicPr>
          <p:nvPr/>
        </p:nvPicPr>
        <p:blipFill>
          <a:blip r:embed="rId6"/>
          <a:stretch>
            <a:fillRect/>
          </a:stretch>
        </p:blipFill>
        <p:spPr>
          <a:xfrm>
            <a:off x="796158" y="3358847"/>
            <a:ext cx="4331041" cy="594850"/>
          </a:xfrm>
          <a:prstGeom prst="rect">
            <a:avLst/>
          </a:prstGeom>
        </p:spPr>
      </p:pic>
    </p:spTree>
    <p:extLst>
      <p:ext uri="{BB962C8B-B14F-4D97-AF65-F5344CB8AC3E}">
        <p14:creationId xmlns:p14="http://schemas.microsoft.com/office/powerpoint/2010/main" val="1396689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91C8EB9C-026A-F339-CABC-AB5AF921A24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A2AB5C9-C01B-FDAD-007F-4C9315268F94}"/>
              </a:ext>
            </a:extLst>
          </p:cNvPr>
          <p:cNvPicPr>
            <a:picLocks noChangeAspect="1"/>
          </p:cNvPicPr>
          <p:nvPr/>
        </p:nvPicPr>
        <p:blipFill>
          <a:blip r:embed="rId3"/>
          <a:stretch>
            <a:fillRect/>
          </a:stretch>
        </p:blipFill>
        <p:spPr>
          <a:xfrm>
            <a:off x="5539222" y="1443892"/>
            <a:ext cx="2842506" cy="2255715"/>
          </a:xfrm>
          <a:prstGeom prst="rect">
            <a:avLst/>
          </a:prstGeom>
        </p:spPr>
      </p:pic>
      <p:pic>
        <p:nvPicPr>
          <p:cNvPr id="6" name="Picture 5">
            <a:extLst>
              <a:ext uri="{FF2B5EF4-FFF2-40B4-BE49-F238E27FC236}">
                <a16:creationId xmlns:a16="http://schemas.microsoft.com/office/drawing/2014/main" id="{E3FE8C73-45D8-BAD1-0C0D-019E14209B07}"/>
              </a:ext>
            </a:extLst>
          </p:cNvPr>
          <p:cNvPicPr>
            <a:picLocks noChangeAspect="1"/>
          </p:cNvPicPr>
          <p:nvPr/>
        </p:nvPicPr>
        <p:blipFill>
          <a:blip r:embed="rId4"/>
          <a:stretch>
            <a:fillRect/>
          </a:stretch>
        </p:blipFill>
        <p:spPr>
          <a:xfrm>
            <a:off x="762272" y="2299482"/>
            <a:ext cx="4074818" cy="544533"/>
          </a:xfrm>
          <a:prstGeom prst="rect">
            <a:avLst/>
          </a:prstGeom>
        </p:spPr>
      </p:pic>
    </p:spTree>
    <p:extLst>
      <p:ext uri="{BB962C8B-B14F-4D97-AF65-F5344CB8AC3E}">
        <p14:creationId xmlns:p14="http://schemas.microsoft.com/office/powerpoint/2010/main" val="2999780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75785979-CAF4-3A75-CA0C-6545F4CF6AC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AE4E2E0-25C2-05EE-D9BB-819EAEFDB56E}"/>
              </a:ext>
            </a:extLst>
          </p:cNvPr>
          <p:cNvPicPr>
            <a:picLocks noChangeAspect="1"/>
          </p:cNvPicPr>
          <p:nvPr/>
        </p:nvPicPr>
        <p:blipFill>
          <a:blip r:embed="rId3"/>
          <a:stretch>
            <a:fillRect/>
          </a:stretch>
        </p:blipFill>
        <p:spPr>
          <a:xfrm>
            <a:off x="0" y="816281"/>
            <a:ext cx="6471540" cy="3510938"/>
          </a:xfrm>
          <a:prstGeom prst="rect">
            <a:avLst/>
          </a:prstGeom>
        </p:spPr>
      </p:pic>
      <p:graphicFrame>
        <p:nvGraphicFramePr>
          <p:cNvPr id="5" name="Table 4">
            <a:extLst>
              <a:ext uri="{FF2B5EF4-FFF2-40B4-BE49-F238E27FC236}">
                <a16:creationId xmlns:a16="http://schemas.microsoft.com/office/drawing/2014/main" id="{2FE0C655-C9EF-C91E-6883-502C9C029F3A}"/>
              </a:ext>
            </a:extLst>
          </p:cNvPr>
          <p:cNvGraphicFramePr>
            <a:graphicFrameLocks noGrp="1"/>
          </p:cNvGraphicFramePr>
          <p:nvPr>
            <p:extLst>
              <p:ext uri="{D42A27DB-BD31-4B8C-83A1-F6EECF244321}">
                <p14:modId xmlns:p14="http://schemas.microsoft.com/office/powerpoint/2010/main" val="1886255393"/>
              </p:ext>
            </p:extLst>
          </p:nvPr>
        </p:nvGraphicFramePr>
        <p:xfrm>
          <a:off x="6471540" y="873000"/>
          <a:ext cx="2657652" cy="3397500"/>
        </p:xfrm>
        <a:graphic>
          <a:graphicData uri="http://schemas.openxmlformats.org/drawingml/2006/table">
            <a:tbl>
              <a:tblPr firstRow="1" bandRow="1">
                <a:tableStyleId>{21E4AEA4-8DFA-4A89-87EB-49C32662AFE0}</a:tableStyleId>
              </a:tblPr>
              <a:tblGrid>
                <a:gridCol w="2657652">
                  <a:extLst>
                    <a:ext uri="{9D8B030D-6E8A-4147-A177-3AD203B41FA5}">
                      <a16:colId xmlns:a16="http://schemas.microsoft.com/office/drawing/2014/main" val="3566568678"/>
                    </a:ext>
                  </a:extLst>
                </a:gridCol>
              </a:tblGrid>
              <a:tr h="566250">
                <a:tc>
                  <a:txBody>
                    <a:bodyPr/>
                    <a:lstStyle/>
                    <a:p>
                      <a:pPr algn="ctr"/>
                      <a:r>
                        <a:rPr lang="en-MY" sz="2000"/>
                        <a:t>Datasets Used</a:t>
                      </a:r>
                      <a:endParaRPr lang="en-MY" sz="2000" dirty="0"/>
                    </a:p>
                  </a:txBody>
                  <a:tcPr>
                    <a:solidFill>
                      <a:schemeClr val="accent3">
                        <a:lumMod val="50000"/>
                      </a:schemeClr>
                    </a:solidFill>
                  </a:tcPr>
                </a:tc>
                <a:extLst>
                  <a:ext uri="{0D108BD9-81ED-4DB2-BD59-A6C34878D82A}">
                    <a16:rowId xmlns:a16="http://schemas.microsoft.com/office/drawing/2014/main" val="4240471648"/>
                  </a:ext>
                </a:extLst>
              </a:tr>
              <a:tr h="566250">
                <a:tc>
                  <a:txBody>
                    <a:bodyPr/>
                    <a:lstStyle/>
                    <a:p>
                      <a:r>
                        <a:rPr lang="en-MY"/>
                        <a:t>Raw_Order</a:t>
                      </a:r>
                      <a:endParaRPr lang="en-MY" dirty="0"/>
                    </a:p>
                  </a:txBody>
                  <a:tcPr/>
                </a:tc>
                <a:extLst>
                  <a:ext uri="{0D108BD9-81ED-4DB2-BD59-A6C34878D82A}">
                    <a16:rowId xmlns:a16="http://schemas.microsoft.com/office/drawing/2014/main" val="2956277984"/>
                  </a:ext>
                </a:extLst>
              </a:tr>
              <a:tr h="5662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dirty="0"/>
                        <a:t>Category</a:t>
                      </a:r>
                    </a:p>
                    <a:p>
                      <a:endParaRPr lang="en-MY" dirty="0"/>
                    </a:p>
                  </a:txBody>
                  <a:tcPr/>
                </a:tc>
                <a:extLst>
                  <a:ext uri="{0D108BD9-81ED-4DB2-BD59-A6C34878D82A}">
                    <a16:rowId xmlns:a16="http://schemas.microsoft.com/office/drawing/2014/main" val="577408970"/>
                  </a:ext>
                </a:extLst>
              </a:tr>
              <a:tr h="566250">
                <a:tc>
                  <a:txBody>
                    <a:bodyPr/>
                    <a:lstStyle/>
                    <a:p>
                      <a:r>
                        <a:rPr lang="en-MY"/>
                        <a:t>Product</a:t>
                      </a:r>
                      <a:endParaRPr lang="en-MY" dirty="0"/>
                    </a:p>
                  </a:txBody>
                  <a:tcPr/>
                </a:tc>
                <a:extLst>
                  <a:ext uri="{0D108BD9-81ED-4DB2-BD59-A6C34878D82A}">
                    <a16:rowId xmlns:a16="http://schemas.microsoft.com/office/drawing/2014/main" val="3336012361"/>
                  </a:ext>
                </a:extLst>
              </a:tr>
              <a:tr h="566250">
                <a:tc>
                  <a:txBody>
                    <a:bodyPr/>
                    <a:lstStyle/>
                    <a:p>
                      <a:r>
                        <a:rPr lang="en-MY" dirty="0"/>
                        <a:t>Region</a:t>
                      </a:r>
                    </a:p>
                  </a:txBody>
                  <a:tcPr/>
                </a:tc>
                <a:extLst>
                  <a:ext uri="{0D108BD9-81ED-4DB2-BD59-A6C34878D82A}">
                    <a16:rowId xmlns:a16="http://schemas.microsoft.com/office/drawing/2014/main" val="2677297072"/>
                  </a:ext>
                </a:extLst>
              </a:tr>
              <a:tr h="566250">
                <a:tc>
                  <a:txBody>
                    <a:bodyPr/>
                    <a:lstStyle/>
                    <a:p>
                      <a:r>
                        <a:rPr lang="en-MY" dirty="0" err="1"/>
                        <a:t>Raw_Order_Detail</a:t>
                      </a:r>
                      <a:r>
                        <a:rPr lang="en-MY" dirty="0"/>
                        <a:t> </a:t>
                      </a:r>
                    </a:p>
                  </a:txBody>
                  <a:tcPr/>
                </a:tc>
                <a:extLst>
                  <a:ext uri="{0D108BD9-81ED-4DB2-BD59-A6C34878D82A}">
                    <a16:rowId xmlns:a16="http://schemas.microsoft.com/office/drawing/2014/main" val="3422826130"/>
                  </a:ext>
                </a:extLst>
              </a:tr>
            </a:tbl>
          </a:graphicData>
        </a:graphic>
      </p:graphicFrame>
    </p:spTree>
    <p:extLst>
      <p:ext uri="{BB962C8B-B14F-4D97-AF65-F5344CB8AC3E}">
        <p14:creationId xmlns:p14="http://schemas.microsoft.com/office/powerpoint/2010/main" val="1515340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75785979-CAF4-3A75-CA0C-6545F4CF6AC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AB346C9-C53E-73D6-419B-C1D35BF6C55F}"/>
              </a:ext>
            </a:extLst>
          </p:cNvPr>
          <p:cNvSpPr txBox="1"/>
          <p:nvPr/>
        </p:nvSpPr>
        <p:spPr>
          <a:xfrm>
            <a:off x="3844878" y="365519"/>
            <a:ext cx="1454244" cy="369332"/>
          </a:xfrm>
          <a:prstGeom prst="rect">
            <a:avLst/>
          </a:prstGeom>
          <a:noFill/>
        </p:spPr>
        <p:txBody>
          <a:bodyPr wrap="none" rtlCol="0">
            <a:spAutoFit/>
          </a:bodyPr>
          <a:lstStyle/>
          <a:p>
            <a:r>
              <a:rPr lang="en-US" sz="1800" dirty="0">
                <a:solidFill>
                  <a:srgbClr val="00B050"/>
                </a:solidFill>
              </a:rPr>
              <a:t>User Stories</a:t>
            </a:r>
            <a:endParaRPr lang="en-SG" sz="1800" dirty="0">
              <a:solidFill>
                <a:srgbClr val="00B050"/>
              </a:solidFill>
            </a:endParaRPr>
          </a:p>
        </p:txBody>
      </p:sp>
      <p:pic>
        <p:nvPicPr>
          <p:cNvPr id="7" name="Picture 6">
            <a:extLst>
              <a:ext uri="{FF2B5EF4-FFF2-40B4-BE49-F238E27FC236}">
                <a16:creationId xmlns:a16="http://schemas.microsoft.com/office/drawing/2014/main" id="{A73C0833-6F18-0E2A-5268-523D465DF238}"/>
              </a:ext>
            </a:extLst>
          </p:cNvPr>
          <p:cNvPicPr>
            <a:picLocks noChangeAspect="1"/>
          </p:cNvPicPr>
          <p:nvPr/>
        </p:nvPicPr>
        <p:blipFill rotWithShape="1">
          <a:blip r:embed="rId3"/>
          <a:srcRect t="23936" b="57028"/>
          <a:stretch/>
        </p:blipFill>
        <p:spPr>
          <a:xfrm>
            <a:off x="231542" y="3741137"/>
            <a:ext cx="3613336" cy="530678"/>
          </a:xfrm>
          <a:prstGeom prst="rect">
            <a:avLst/>
          </a:prstGeom>
        </p:spPr>
      </p:pic>
      <p:pic>
        <p:nvPicPr>
          <p:cNvPr id="9" name="Picture 8">
            <a:extLst>
              <a:ext uri="{FF2B5EF4-FFF2-40B4-BE49-F238E27FC236}">
                <a16:creationId xmlns:a16="http://schemas.microsoft.com/office/drawing/2014/main" id="{0FCFCF46-7109-103E-9986-A7601B03DB6E}"/>
              </a:ext>
            </a:extLst>
          </p:cNvPr>
          <p:cNvPicPr>
            <a:picLocks noChangeAspect="1"/>
          </p:cNvPicPr>
          <p:nvPr/>
        </p:nvPicPr>
        <p:blipFill rotWithShape="1">
          <a:blip r:embed="rId3"/>
          <a:srcRect t="4182" b="76399"/>
          <a:stretch/>
        </p:blipFill>
        <p:spPr>
          <a:xfrm>
            <a:off x="231542" y="1660882"/>
            <a:ext cx="3613336" cy="53067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483A23D8-D192-7E9D-361B-A5B64307106D}"/>
              </a:ext>
            </a:extLst>
          </p:cNvPr>
          <p:cNvPicPr>
            <a:picLocks noChangeAspect="1"/>
          </p:cNvPicPr>
          <p:nvPr/>
        </p:nvPicPr>
        <p:blipFill rotWithShape="1">
          <a:blip r:embed="rId4"/>
          <a:srcRect l="10447" t="15557" r="42851" b="42888"/>
          <a:stretch/>
        </p:blipFill>
        <p:spPr>
          <a:xfrm>
            <a:off x="4436650" y="1017529"/>
            <a:ext cx="3820887" cy="18173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DBA663E9-4475-46BF-B226-DD0D6FADCF6E}"/>
              </a:ext>
            </a:extLst>
          </p:cNvPr>
          <p:cNvPicPr>
            <a:picLocks noChangeAspect="1"/>
          </p:cNvPicPr>
          <p:nvPr/>
        </p:nvPicPr>
        <p:blipFill rotWithShape="1">
          <a:blip r:embed="rId4"/>
          <a:srcRect l="69918" t="57883" r="1062" b="4932"/>
          <a:stretch/>
        </p:blipFill>
        <p:spPr>
          <a:xfrm>
            <a:off x="5020396" y="2960596"/>
            <a:ext cx="2653393" cy="1817385"/>
          </a:xfrm>
          <a:prstGeom prst="rect">
            <a:avLst/>
          </a:prstGeom>
        </p:spPr>
      </p:pic>
    </p:spTree>
    <p:extLst>
      <p:ext uri="{BB962C8B-B14F-4D97-AF65-F5344CB8AC3E}">
        <p14:creationId xmlns:p14="http://schemas.microsoft.com/office/powerpoint/2010/main" val="3945735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75785979-CAF4-3A75-CA0C-6545F4CF6AC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56174F1-0F18-4ADD-F6E1-4A597FAEFF50}"/>
              </a:ext>
            </a:extLst>
          </p:cNvPr>
          <p:cNvPicPr>
            <a:picLocks noChangeAspect="1"/>
          </p:cNvPicPr>
          <p:nvPr/>
        </p:nvPicPr>
        <p:blipFill rotWithShape="1">
          <a:blip r:embed="rId3"/>
          <a:srcRect t="42971" b="38871"/>
          <a:stretch/>
        </p:blipFill>
        <p:spPr>
          <a:xfrm>
            <a:off x="291893" y="1598002"/>
            <a:ext cx="3613336" cy="50618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8F238471-EBC0-C4AC-CE6C-7A7DBC9D2A64}"/>
              </a:ext>
            </a:extLst>
          </p:cNvPr>
          <p:cNvPicPr>
            <a:picLocks noChangeAspect="1"/>
          </p:cNvPicPr>
          <p:nvPr/>
        </p:nvPicPr>
        <p:blipFill rotWithShape="1">
          <a:blip r:embed="rId4"/>
          <a:srcRect l="40833" t="57278" r="29904" b="3465"/>
          <a:stretch/>
        </p:blipFill>
        <p:spPr>
          <a:xfrm>
            <a:off x="4800600" y="992931"/>
            <a:ext cx="2675524" cy="1918607"/>
          </a:xfrm>
          <a:prstGeom prst="rect">
            <a:avLst/>
          </a:prstGeom>
        </p:spPr>
      </p:pic>
      <p:pic>
        <p:nvPicPr>
          <p:cNvPr id="8" name="Picture 7">
            <a:extLst>
              <a:ext uri="{FF2B5EF4-FFF2-40B4-BE49-F238E27FC236}">
                <a16:creationId xmlns:a16="http://schemas.microsoft.com/office/drawing/2014/main" id="{0F444121-9D5C-639A-965A-F45F0DD3273C}"/>
              </a:ext>
            </a:extLst>
          </p:cNvPr>
          <p:cNvPicPr>
            <a:picLocks noChangeAspect="1"/>
          </p:cNvPicPr>
          <p:nvPr/>
        </p:nvPicPr>
        <p:blipFill rotWithShape="1">
          <a:blip r:embed="rId5"/>
          <a:srcRect l="10418" t="56150" r="59016" b="5030"/>
          <a:stretch/>
        </p:blipFill>
        <p:spPr>
          <a:xfrm>
            <a:off x="4800600" y="3014648"/>
            <a:ext cx="2698661" cy="1859431"/>
          </a:xfrm>
          <a:prstGeom prst="rect">
            <a:avLst/>
          </a:prstGeom>
        </p:spPr>
      </p:pic>
      <p:pic>
        <p:nvPicPr>
          <p:cNvPr id="12" name="Picture 11">
            <a:extLst>
              <a:ext uri="{FF2B5EF4-FFF2-40B4-BE49-F238E27FC236}">
                <a16:creationId xmlns:a16="http://schemas.microsoft.com/office/drawing/2014/main" id="{A6159B4A-80DD-7D57-5FE9-3FC32F3D6B7E}"/>
              </a:ext>
            </a:extLst>
          </p:cNvPr>
          <p:cNvPicPr>
            <a:picLocks noChangeAspect="1"/>
          </p:cNvPicPr>
          <p:nvPr/>
        </p:nvPicPr>
        <p:blipFill>
          <a:blip r:embed="rId6"/>
          <a:stretch>
            <a:fillRect/>
          </a:stretch>
        </p:blipFill>
        <p:spPr>
          <a:xfrm>
            <a:off x="291893" y="3652248"/>
            <a:ext cx="4051508" cy="584230"/>
          </a:xfrm>
          <a:prstGeom prst="rect">
            <a:avLst/>
          </a:prstGeom>
        </p:spPr>
      </p:pic>
      <p:sp>
        <p:nvSpPr>
          <p:cNvPr id="6" name="TextBox 5">
            <a:extLst>
              <a:ext uri="{FF2B5EF4-FFF2-40B4-BE49-F238E27FC236}">
                <a16:creationId xmlns:a16="http://schemas.microsoft.com/office/drawing/2014/main" id="{CC04E350-A56C-59EE-8D74-052670D9085B}"/>
              </a:ext>
            </a:extLst>
          </p:cNvPr>
          <p:cNvSpPr txBox="1"/>
          <p:nvPr/>
        </p:nvSpPr>
        <p:spPr>
          <a:xfrm>
            <a:off x="3844878" y="365519"/>
            <a:ext cx="1454244" cy="369332"/>
          </a:xfrm>
          <a:prstGeom prst="rect">
            <a:avLst/>
          </a:prstGeom>
          <a:noFill/>
        </p:spPr>
        <p:txBody>
          <a:bodyPr wrap="none" rtlCol="0">
            <a:spAutoFit/>
          </a:bodyPr>
          <a:lstStyle/>
          <a:p>
            <a:r>
              <a:rPr lang="en-US" sz="1800" dirty="0">
                <a:solidFill>
                  <a:srgbClr val="00B050"/>
                </a:solidFill>
              </a:rPr>
              <a:t>User Stories</a:t>
            </a:r>
            <a:endParaRPr lang="en-SG" sz="1800" dirty="0">
              <a:solidFill>
                <a:srgbClr val="00B050"/>
              </a:solidFill>
            </a:endParaRPr>
          </a:p>
        </p:txBody>
      </p:sp>
    </p:spTree>
    <p:extLst>
      <p:ext uri="{BB962C8B-B14F-4D97-AF65-F5344CB8AC3E}">
        <p14:creationId xmlns:p14="http://schemas.microsoft.com/office/powerpoint/2010/main" val="3896557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75785979-CAF4-3A75-CA0C-6545F4CF6AC9}"/>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7E03B72B-85C3-AD1C-A0D5-14D12C62ECA6}"/>
              </a:ext>
            </a:extLst>
          </p:cNvPr>
          <p:cNvPicPr>
            <a:picLocks noChangeAspect="1"/>
          </p:cNvPicPr>
          <p:nvPr/>
        </p:nvPicPr>
        <p:blipFill rotWithShape="1">
          <a:blip r:embed="rId3"/>
          <a:srcRect t="80964"/>
          <a:stretch/>
        </p:blipFill>
        <p:spPr>
          <a:xfrm>
            <a:off x="487497" y="2306410"/>
            <a:ext cx="3613336" cy="530679"/>
          </a:xfrm>
          <a:prstGeom prst="rect">
            <a:avLst/>
          </a:prstGeom>
        </p:spPr>
      </p:pic>
      <p:pic>
        <p:nvPicPr>
          <p:cNvPr id="3" name="Picture 2">
            <a:extLst>
              <a:ext uri="{FF2B5EF4-FFF2-40B4-BE49-F238E27FC236}">
                <a16:creationId xmlns:a16="http://schemas.microsoft.com/office/drawing/2014/main" id="{1B9FA27F-0384-9FF0-8CD3-F5CA90DAFC5D}"/>
              </a:ext>
            </a:extLst>
          </p:cNvPr>
          <p:cNvPicPr>
            <a:picLocks noChangeAspect="1"/>
          </p:cNvPicPr>
          <p:nvPr/>
        </p:nvPicPr>
        <p:blipFill rotWithShape="1">
          <a:blip r:embed="rId4"/>
          <a:srcRect l="56960" t="15764" r="1606" b="43344"/>
          <a:stretch/>
        </p:blipFill>
        <p:spPr>
          <a:xfrm>
            <a:off x="4751614" y="1568511"/>
            <a:ext cx="3747407" cy="2006475"/>
          </a:xfrm>
          <a:prstGeom prst="rect">
            <a:avLst/>
          </a:prstGeom>
        </p:spPr>
      </p:pic>
      <p:sp>
        <p:nvSpPr>
          <p:cNvPr id="4" name="TextBox 3">
            <a:extLst>
              <a:ext uri="{FF2B5EF4-FFF2-40B4-BE49-F238E27FC236}">
                <a16:creationId xmlns:a16="http://schemas.microsoft.com/office/drawing/2014/main" id="{F99EE308-73BE-B80B-8501-E7A3A3073F55}"/>
              </a:ext>
            </a:extLst>
          </p:cNvPr>
          <p:cNvSpPr txBox="1"/>
          <p:nvPr/>
        </p:nvSpPr>
        <p:spPr>
          <a:xfrm>
            <a:off x="3844878" y="365519"/>
            <a:ext cx="1454244" cy="369332"/>
          </a:xfrm>
          <a:prstGeom prst="rect">
            <a:avLst/>
          </a:prstGeom>
          <a:noFill/>
        </p:spPr>
        <p:txBody>
          <a:bodyPr wrap="none" rtlCol="0">
            <a:spAutoFit/>
          </a:bodyPr>
          <a:lstStyle/>
          <a:p>
            <a:r>
              <a:rPr lang="en-US" sz="1800" dirty="0">
                <a:solidFill>
                  <a:srgbClr val="00B050"/>
                </a:solidFill>
              </a:rPr>
              <a:t>User Stories</a:t>
            </a:r>
            <a:endParaRPr lang="en-SG" sz="1800" dirty="0">
              <a:solidFill>
                <a:srgbClr val="00B050"/>
              </a:solidFill>
            </a:endParaRPr>
          </a:p>
        </p:txBody>
      </p:sp>
    </p:spTree>
    <p:extLst>
      <p:ext uri="{BB962C8B-B14F-4D97-AF65-F5344CB8AC3E}">
        <p14:creationId xmlns:p14="http://schemas.microsoft.com/office/powerpoint/2010/main" val="557218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BD5BD43D-1DEB-C345-B840-DDBA408EF07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21E76C7-92FB-53AE-0E3A-D4531DD8663B}"/>
              </a:ext>
            </a:extLst>
          </p:cNvPr>
          <p:cNvPicPr>
            <a:picLocks noChangeAspect="1"/>
          </p:cNvPicPr>
          <p:nvPr/>
        </p:nvPicPr>
        <p:blipFill>
          <a:blip r:embed="rId3"/>
          <a:stretch>
            <a:fillRect/>
          </a:stretch>
        </p:blipFill>
        <p:spPr>
          <a:xfrm>
            <a:off x="32640" y="0"/>
            <a:ext cx="9111360" cy="5161991"/>
          </a:xfrm>
          <a:prstGeom prst="rect">
            <a:avLst/>
          </a:prstGeom>
        </p:spPr>
      </p:pic>
    </p:spTree>
    <p:extLst>
      <p:ext uri="{BB962C8B-B14F-4D97-AF65-F5344CB8AC3E}">
        <p14:creationId xmlns:p14="http://schemas.microsoft.com/office/powerpoint/2010/main" val="614027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BD5BD43D-1DEB-C345-B840-DDBA408EF07A}"/>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6AFDDE8-CE2B-EE6A-A363-A67419D00E0A}"/>
              </a:ext>
            </a:extLst>
          </p:cNvPr>
          <p:cNvGraphicFramePr>
            <a:graphicFrameLocks noGrp="1"/>
          </p:cNvGraphicFramePr>
          <p:nvPr>
            <p:extLst>
              <p:ext uri="{D42A27DB-BD31-4B8C-83A1-F6EECF244321}">
                <p14:modId xmlns:p14="http://schemas.microsoft.com/office/powerpoint/2010/main" val="1338551363"/>
              </p:ext>
            </p:extLst>
          </p:nvPr>
        </p:nvGraphicFramePr>
        <p:xfrm>
          <a:off x="0" y="1042409"/>
          <a:ext cx="2305050" cy="3058680"/>
        </p:xfrm>
        <a:graphic>
          <a:graphicData uri="http://schemas.openxmlformats.org/drawingml/2006/table">
            <a:tbl>
              <a:tblPr firstRow="1" bandRow="1">
                <a:tableStyleId>{5C22544A-7EE6-4342-B048-85BDC9FD1C3A}</a:tableStyleId>
              </a:tblPr>
              <a:tblGrid>
                <a:gridCol w="2305050">
                  <a:extLst>
                    <a:ext uri="{9D8B030D-6E8A-4147-A177-3AD203B41FA5}">
                      <a16:colId xmlns:a16="http://schemas.microsoft.com/office/drawing/2014/main" val="1460154209"/>
                    </a:ext>
                  </a:extLst>
                </a:gridCol>
              </a:tblGrid>
              <a:tr h="509780">
                <a:tc>
                  <a:txBody>
                    <a:bodyPr/>
                    <a:lstStyle/>
                    <a:p>
                      <a:pPr algn="ctr"/>
                      <a:r>
                        <a:rPr lang="en-SG" sz="2000"/>
                        <a:t>Tables Used</a:t>
                      </a:r>
                    </a:p>
                  </a:txBody>
                  <a:tcPr>
                    <a:solidFill>
                      <a:schemeClr val="accent4">
                        <a:lumMod val="75000"/>
                      </a:schemeClr>
                    </a:solidFill>
                  </a:tcPr>
                </a:tc>
                <a:extLst>
                  <a:ext uri="{0D108BD9-81ED-4DB2-BD59-A6C34878D82A}">
                    <a16:rowId xmlns:a16="http://schemas.microsoft.com/office/drawing/2014/main" val="2299765474"/>
                  </a:ext>
                </a:extLst>
              </a:tr>
              <a:tr h="509780">
                <a:tc>
                  <a:txBody>
                    <a:bodyPr/>
                    <a:lstStyle/>
                    <a:p>
                      <a:r>
                        <a:rPr lang="en-SG" sz="1600"/>
                        <a:t>Category</a:t>
                      </a:r>
                    </a:p>
                  </a:txBody>
                  <a:tcPr>
                    <a:solidFill>
                      <a:schemeClr val="accent4">
                        <a:lumMod val="40000"/>
                        <a:lumOff val="60000"/>
                      </a:schemeClr>
                    </a:solidFill>
                  </a:tcPr>
                </a:tc>
                <a:extLst>
                  <a:ext uri="{0D108BD9-81ED-4DB2-BD59-A6C34878D82A}">
                    <a16:rowId xmlns:a16="http://schemas.microsoft.com/office/drawing/2014/main" val="3600607286"/>
                  </a:ext>
                </a:extLst>
              </a:tr>
              <a:tr h="509780">
                <a:tc>
                  <a:txBody>
                    <a:bodyPr/>
                    <a:lstStyle/>
                    <a:p>
                      <a:r>
                        <a:rPr lang="en-SG" sz="1600"/>
                        <a:t>Employee</a:t>
                      </a:r>
                    </a:p>
                  </a:txBody>
                  <a:tcPr>
                    <a:solidFill>
                      <a:schemeClr val="accent4">
                        <a:lumMod val="20000"/>
                        <a:lumOff val="80000"/>
                      </a:schemeClr>
                    </a:solidFill>
                  </a:tcPr>
                </a:tc>
                <a:extLst>
                  <a:ext uri="{0D108BD9-81ED-4DB2-BD59-A6C34878D82A}">
                    <a16:rowId xmlns:a16="http://schemas.microsoft.com/office/drawing/2014/main" val="3337759439"/>
                  </a:ext>
                </a:extLst>
              </a:tr>
              <a:tr h="509780">
                <a:tc>
                  <a:txBody>
                    <a:bodyPr/>
                    <a:lstStyle/>
                    <a:p>
                      <a:r>
                        <a:rPr lang="en-SG" sz="1600"/>
                        <a:t>Product</a:t>
                      </a:r>
                    </a:p>
                  </a:txBody>
                  <a:tcPr>
                    <a:solidFill>
                      <a:schemeClr val="accent4">
                        <a:lumMod val="40000"/>
                        <a:lumOff val="60000"/>
                      </a:schemeClr>
                    </a:solidFill>
                  </a:tcPr>
                </a:tc>
                <a:extLst>
                  <a:ext uri="{0D108BD9-81ED-4DB2-BD59-A6C34878D82A}">
                    <a16:rowId xmlns:a16="http://schemas.microsoft.com/office/drawing/2014/main" val="2830671240"/>
                  </a:ext>
                </a:extLst>
              </a:tr>
              <a:tr h="509780">
                <a:tc>
                  <a:txBody>
                    <a:bodyPr/>
                    <a:lstStyle/>
                    <a:p>
                      <a:r>
                        <a:rPr lang="en-SG" sz="1600"/>
                        <a:t>Order</a:t>
                      </a:r>
                    </a:p>
                  </a:txBody>
                  <a:tcPr>
                    <a:solidFill>
                      <a:schemeClr val="accent4">
                        <a:lumMod val="20000"/>
                        <a:lumOff val="80000"/>
                      </a:schemeClr>
                    </a:solidFill>
                  </a:tcPr>
                </a:tc>
                <a:extLst>
                  <a:ext uri="{0D108BD9-81ED-4DB2-BD59-A6C34878D82A}">
                    <a16:rowId xmlns:a16="http://schemas.microsoft.com/office/drawing/2014/main" val="2637843079"/>
                  </a:ext>
                </a:extLst>
              </a:tr>
              <a:tr h="509780">
                <a:tc>
                  <a:txBody>
                    <a:bodyPr/>
                    <a:lstStyle/>
                    <a:p>
                      <a:r>
                        <a:rPr lang="en-SG" sz="1600"/>
                        <a:t>Order_detail</a:t>
                      </a:r>
                    </a:p>
                  </a:txBody>
                  <a:tcPr>
                    <a:solidFill>
                      <a:schemeClr val="accent4">
                        <a:lumMod val="40000"/>
                        <a:lumOff val="60000"/>
                      </a:schemeClr>
                    </a:solidFill>
                  </a:tcPr>
                </a:tc>
                <a:extLst>
                  <a:ext uri="{0D108BD9-81ED-4DB2-BD59-A6C34878D82A}">
                    <a16:rowId xmlns:a16="http://schemas.microsoft.com/office/drawing/2014/main" val="497176750"/>
                  </a:ext>
                </a:extLst>
              </a:tr>
            </a:tbl>
          </a:graphicData>
        </a:graphic>
      </p:graphicFrame>
      <p:pic>
        <p:nvPicPr>
          <p:cNvPr id="5" name="Picture 4">
            <a:extLst>
              <a:ext uri="{FF2B5EF4-FFF2-40B4-BE49-F238E27FC236}">
                <a16:creationId xmlns:a16="http://schemas.microsoft.com/office/drawing/2014/main" id="{0E8D2385-5DC2-E80E-6828-4B028C928360}"/>
              </a:ext>
            </a:extLst>
          </p:cNvPr>
          <p:cNvPicPr>
            <a:picLocks noChangeAspect="1"/>
          </p:cNvPicPr>
          <p:nvPr/>
        </p:nvPicPr>
        <p:blipFill>
          <a:blip r:embed="rId3"/>
          <a:stretch>
            <a:fillRect/>
          </a:stretch>
        </p:blipFill>
        <p:spPr>
          <a:xfrm>
            <a:off x="2291146" y="704538"/>
            <a:ext cx="6852854" cy="3882447"/>
          </a:xfrm>
          <a:prstGeom prst="rect">
            <a:avLst/>
          </a:prstGeom>
        </p:spPr>
      </p:pic>
    </p:spTree>
    <p:extLst>
      <p:ext uri="{BB962C8B-B14F-4D97-AF65-F5344CB8AC3E}">
        <p14:creationId xmlns:p14="http://schemas.microsoft.com/office/powerpoint/2010/main" val="237596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7">
          <a:extLst>
            <a:ext uri="{FF2B5EF4-FFF2-40B4-BE49-F238E27FC236}">
              <a16:creationId xmlns:a16="http://schemas.microsoft.com/office/drawing/2014/main" id="{240EC75F-EE1D-AD60-27CA-A4E3F09AD854}"/>
            </a:ext>
          </a:extLst>
        </p:cNvPr>
        <p:cNvGrpSpPr/>
        <p:nvPr/>
      </p:nvGrpSpPr>
      <p:grpSpPr>
        <a:xfrm>
          <a:off x="0" y="0"/>
          <a:ext cx="0" cy="0"/>
          <a:chOff x="0" y="0"/>
          <a:chExt cx="0" cy="0"/>
        </a:xfrm>
      </p:grpSpPr>
      <p:sp>
        <p:nvSpPr>
          <p:cNvPr id="888" name="Google Shape;888;p32">
            <a:extLst>
              <a:ext uri="{FF2B5EF4-FFF2-40B4-BE49-F238E27FC236}">
                <a16:creationId xmlns:a16="http://schemas.microsoft.com/office/drawing/2014/main" id="{113640AA-83D9-AA9C-9218-2CFC74072B15}"/>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Sprint Goals</a:t>
            </a:r>
          </a:p>
        </p:txBody>
      </p:sp>
      <p:grpSp>
        <p:nvGrpSpPr>
          <p:cNvPr id="889" name="Google Shape;889;p32">
            <a:extLst>
              <a:ext uri="{FF2B5EF4-FFF2-40B4-BE49-F238E27FC236}">
                <a16:creationId xmlns:a16="http://schemas.microsoft.com/office/drawing/2014/main" id="{E1B34C92-E2B2-3F3A-8910-A1D6BD3E519A}"/>
              </a:ext>
            </a:extLst>
          </p:cNvPr>
          <p:cNvGrpSpPr/>
          <p:nvPr/>
        </p:nvGrpSpPr>
        <p:grpSpPr>
          <a:xfrm>
            <a:off x="2775150" y="977475"/>
            <a:ext cx="5911675" cy="943925"/>
            <a:chOff x="2775150" y="977475"/>
            <a:chExt cx="5911675" cy="943925"/>
          </a:xfrm>
        </p:grpSpPr>
        <p:sp>
          <p:nvSpPr>
            <p:cNvPr id="890" name="Google Shape;890;p32">
              <a:extLst>
                <a:ext uri="{FF2B5EF4-FFF2-40B4-BE49-F238E27FC236}">
                  <a16:creationId xmlns:a16="http://schemas.microsoft.com/office/drawing/2014/main" id="{CFB7FF43-995C-36C8-8103-64A9C2F670EF}"/>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891" name="Google Shape;891;p32">
              <a:extLst>
                <a:ext uri="{FF2B5EF4-FFF2-40B4-BE49-F238E27FC236}">
                  <a16:creationId xmlns:a16="http://schemas.microsoft.com/office/drawing/2014/main" id="{F4A16E55-8EF6-D142-99D2-E83BB5F67F75}"/>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892" name="Google Shape;892;p32">
              <a:extLst>
                <a:ext uri="{FF2B5EF4-FFF2-40B4-BE49-F238E27FC236}">
                  <a16:creationId xmlns:a16="http://schemas.microsoft.com/office/drawing/2014/main" id="{2C12DA6A-96E3-A148-5FA8-E7B6199A3B94}"/>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rgbClr val="03C2A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01</a:t>
              </a:r>
              <a:endParaRPr sz="2400" b="1">
                <a:solidFill>
                  <a:schemeClr val="lt1"/>
                </a:solidFill>
                <a:latin typeface="Fira Sans Extra Condensed"/>
                <a:ea typeface="Fira Sans Extra Condensed"/>
                <a:cs typeface="Fira Sans Extra Condensed"/>
                <a:sym typeface="Fira Sans Extra Condensed"/>
              </a:endParaRPr>
            </a:p>
          </p:txBody>
        </p:sp>
        <p:sp>
          <p:nvSpPr>
            <p:cNvPr id="893" name="Google Shape;893;p32">
              <a:extLst>
                <a:ext uri="{FF2B5EF4-FFF2-40B4-BE49-F238E27FC236}">
                  <a16:creationId xmlns:a16="http://schemas.microsoft.com/office/drawing/2014/main" id="{8B89A795-DC73-A849-646F-EC1DBE69B846}"/>
                </a:ext>
              </a:extLst>
            </p:cNvPr>
            <p:cNvSpPr/>
            <p:nvPr/>
          </p:nvSpPr>
          <p:spPr>
            <a:xfrm>
              <a:off x="3462252" y="1182837"/>
              <a:ext cx="3449901"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457200" tIns="91425" rIns="457200" bIns="91425" anchor="ctr" anchorCtr="0">
              <a:noAutofit/>
            </a:bodyPr>
            <a:lstStyle/>
            <a:p>
              <a:r>
                <a:rPr lang="en" sz="1200">
                  <a:solidFill>
                    <a:schemeClr val="dk1"/>
                  </a:solidFill>
                  <a:ea typeface="Roboto"/>
                  <a:sym typeface="Roboto"/>
                </a:rPr>
                <a:t>Identify reporting needs and create tables in Snowflake</a:t>
              </a:r>
              <a:endParaRPr lang="en-US" sz="1600">
                <a:solidFill>
                  <a:schemeClr val="dk1"/>
                </a:solidFill>
              </a:endParaRPr>
            </a:p>
          </p:txBody>
        </p:sp>
        <p:sp>
          <p:nvSpPr>
            <p:cNvPr id="894" name="Google Shape;894;p32">
              <a:extLst>
                <a:ext uri="{FF2B5EF4-FFF2-40B4-BE49-F238E27FC236}">
                  <a16:creationId xmlns:a16="http://schemas.microsoft.com/office/drawing/2014/main" id="{73FCBD1C-7E63-986B-8F2A-83E6365459B6}"/>
                </a:ext>
              </a:extLst>
            </p:cNvPr>
            <p:cNvSpPr/>
            <p:nvPr/>
          </p:nvSpPr>
          <p:spPr>
            <a:xfrm>
              <a:off x="7139425" y="1125350"/>
              <a:ext cx="1547400" cy="647100"/>
            </a:xfrm>
            <a:prstGeom prst="roundRect">
              <a:avLst>
                <a:gd name="adj" fmla="val 50000"/>
              </a:avLst>
            </a:prstGeom>
            <a:solidFill>
              <a:srgbClr val="03C2A2"/>
            </a:solidFill>
            <a:ln>
              <a:noFill/>
            </a:ln>
          </p:spPr>
          <p:txBody>
            <a:bodyPr spcFirstLastPara="1" wrap="square" lIns="91425" tIns="91425" rIns="91425" bIns="91425" anchor="ctr" anchorCtr="0">
              <a:noAutofit/>
            </a:bodyPr>
            <a:lstStyle/>
            <a:p>
              <a:pPr algn="ctr"/>
              <a:r>
                <a:rPr lang="en" sz="1800">
                  <a:solidFill>
                    <a:srgbClr val="FFFFFF"/>
                  </a:solidFill>
                  <a:latin typeface="Fira Sans Extra Condensed Medium"/>
                  <a:ea typeface="Fira Sans Extra Condensed Medium"/>
                  <a:cs typeface="Fira Sans Extra Condensed Medium"/>
                </a:rPr>
                <a:t>Sprint 1</a:t>
              </a:r>
            </a:p>
          </p:txBody>
        </p:sp>
      </p:grpSp>
      <p:grpSp>
        <p:nvGrpSpPr>
          <p:cNvPr id="895" name="Google Shape;895;p32">
            <a:extLst>
              <a:ext uri="{FF2B5EF4-FFF2-40B4-BE49-F238E27FC236}">
                <a16:creationId xmlns:a16="http://schemas.microsoft.com/office/drawing/2014/main" id="{21EDA955-0F69-ADD1-9F42-FDC47888C5B5}"/>
              </a:ext>
            </a:extLst>
          </p:cNvPr>
          <p:cNvGrpSpPr/>
          <p:nvPr/>
        </p:nvGrpSpPr>
        <p:grpSpPr>
          <a:xfrm>
            <a:off x="2782000" y="1677625"/>
            <a:ext cx="5904825" cy="945000"/>
            <a:chOff x="2782000" y="1670750"/>
            <a:chExt cx="5904825" cy="945000"/>
          </a:xfrm>
        </p:grpSpPr>
        <p:sp>
          <p:nvSpPr>
            <p:cNvPr id="896" name="Google Shape;896;p32">
              <a:extLst>
                <a:ext uri="{FF2B5EF4-FFF2-40B4-BE49-F238E27FC236}">
                  <a16:creationId xmlns:a16="http://schemas.microsoft.com/office/drawing/2014/main" id="{9482D342-702D-48B6-CEFA-1985437FAA5B}"/>
                </a:ext>
              </a:extLst>
            </p:cNvPr>
            <p:cNvSpPr/>
            <p:nvPr/>
          </p:nvSpPr>
          <p:spPr>
            <a:xfrm>
              <a:off x="3215100" y="1817500"/>
              <a:ext cx="3813400" cy="649425"/>
            </a:xfrm>
            <a:custGeom>
              <a:avLst/>
              <a:gdLst/>
              <a:ahLst/>
              <a:cxnLst/>
              <a:rect l="l" t="t" r="r" b="b"/>
              <a:pathLst>
                <a:path w="140651" h="25977" extrusionOk="0">
                  <a:moveTo>
                    <a:pt x="1" y="1"/>
                  </a:moveTo>
                  <a:lnTo>
                    <a:pt x="1" y="25976"/>
                  </a:lnTo>
                  <a:lnTo>
                    <a:pt x="128964" y="25976"/>
                  </a:lnTo>
                  <a:cubicBezTo>
                    <a:pt x="135423" y="25976"/>
                    <a:pt x="140650" y="20749"/>
                    <a:pt x="140650" y="14267"/>
                  </a:cubicBezTo>
                  <a:lnTo>
                    <a:pt x="140650" y="11710"/>
                  </a:lnTo>
                  <a:cubicBezTo>
                    <a:pt x="140650" y="5251"/>
                    <a:pt x="135423" y="1"/>
                    <a:pt x="128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897" name="Google Shape;897;p32">
              <a:extLst>
                <a:ext uri="{FF2B5EF4-FFF2-40B4-BE49-F238E27FC236}">
                  <a16:creationId xmlns:a16="http://schemas.microsoft.com/office/drawing/2014/main" id="{21A0AECF-570C-DCEE-1FB0-3DE685F0F566}"/>
                </a:ext>
              </a:extLst>
            </p:cNvPr>
            <p:cNvSpPr/>
            <p:nvPr/>
          </p:nvSpPr>
          <p:spPr>
            <a:xfrm>
              <a:off x="2782000" y="1670750"/>
              <a:ext cx="987200" cy="945000"/>
            </a:xfrm>
            <a:custGeom>
              <a:avLst/>
              <a:gdLst/>
              <a:ahLst/>
              <a:cxnLst/>
              <a:rect l="l" t="t" r="r" b="b"/>
              <a:pathLst>
                <a:path w="39488" h="37800" extrusionOk="0">
                  <a:moveTo>
                    <a:pt x="19219" y="3703"/>
                  </a:moveTo>
                  <a:cubicBezTo>
                    <a:pt x="20452" y="3703"/>
                    <a:pt x="21228" y="4547"/>
                    <a:pt x="21981" y="5414"/>
                  </a:cubicBezTo>
                  <a:cubicBezTo>
                    <a:pt x="23031" y="6442"/>
                    <a:pt x="24081" y="7400"/>
                    <a:pt x="25108" y="8450"/>
                  </a:cubicBezTo>
                  <a:cubicBezTo>
                    <a:pt x="27505" y="10915"/>
                    <a:pt x="29970" y="13403"/>
                    <a:pt x="32435" y="15868"/>
                  </a:cubicBezTo>
                  <a:cubicBezTo>
                    <a:pt x="33006" y="16439"/>
                    <a:pt x="33873" y="17101"/>
                    <a:pt x="34147" y="17854"/>
                  </a:cubicBezTo>
                  <a:cubicBezTo>
                    <a:pt x="34718" y="19292"/>
                    <a:pt x="33873" y="20433"/>
                    <a:pt x="32914" y="21392"/>
                  </a:cubicBezTo>
                  <a:lnTo>
                    <a:pt x="25108" y="29176"/>
                  </a:lnTo>
                  <a:cubicBezTo>
                    <a:pt x="23664" y="30619"/>
                    <a:pt x="21314" y="33965"/>
                    <a:pt x="19016" y="33965"/>
                  </a:cubicBezTo>
                  <a:cubicBezTo>
                    <a:pt x="18444" y="33965"/>
                    <a:pt x="17875" y="33757"/>
                    <a:pt x="17325" y="33261"/>
                  </a:cubicBezTo>
                  <a:lnTo>
                    <a:pt x="17325" y="33261"/>
                  </a:lnTo>
                  <a:cubicBezTo>
                    <a:pt x="17325" y="33261"/>
                    <a:pt x="17325" y="33261"/>
                    <a:pt x="17325" y="33261"/>
                  </a:cubicBezTo>
                  <a:lnTo>
                    <a:pt x="5341" y="21278"/>
                  </a:lnTo>
                  <a:cubicBezTo>
                    <a:pt x="4474" y="20342"/>
                    <a:pt x="3629" y="19292"/>
                    <a:pt x="4200" y="17854"/>
                  </a:cubicBezTo>
                  <a:cubicBezTo>
                    <a:pt x="4565" y="17010"/>
                    <a:pt x="5433" y="16348"/>
                    <a:pt x="6003" y="15777"/>
                  </a:cubicBezTo>
                  <a:lnTo>
                    <a:pt x="13421" y="8359"/>
                  </a:lnTo>
                  <a:cubicBezTo>
                    <a:pt x="14745" y="7012"/>
                    <a:pt x="17028" y="3703"/>
                    <a:pt x="19219" y="3703"/>
                  </a:cubicBezTo>
                  <a:close/>
                  <a:moveTo>
                    <a:pt x="19386" y="1"/>
                  </a:moveTo>
                  <a:cubicBezTo>
                    <a:pt x="17419" y="1"/>
                    <a:pt x="15463" y="999"/>
                    <a:pt x="13810" y="2653"/>
                  </a:cubicBezTo>
                  <a:cubicBezTo>
                    <a:pt x="11048" y="5414"/>
                    <a:pt x="8286" y="8153"/>
                    <a:pt x="5524" y="10915"/>
                  </a:cubicBezTo>
                  <a:cubicBezTo>
                    <a:pt x="3150" y="13289"/>
                    <a:pt x="0" y="15572"/>
                    <a:pt x="297" y="19384"/>
                  </a:cubicBezTo>
                  <a:cubicBezTo>
                    <a:pt x="571" y="22990"/>
                    <a:pt x="4679" y="25957"/>
                    <a:pt x="7053" y="28331"/>
                  </a:cubicBezTo>
                  <a:cubicBezTo>
                    <a:pt x="9439" y="30805"/>
                    <a:pt x="11931" y="33215"/>
                    <a:pt x="14407" y="35685"/>
                  </a:cubicBezTo>
                  <a:lnTo>
                    <a:pt x="14407" y="35685"/>
                  </a:lnTo>
                  <a:cubicBezTo>
                    <a:pt x="14478" y="35769"/>
                    <a:pt x="14560" y="35852"/>
                    <a:pt x="14654" y="35932"/>
                  </a:cubicBezTo>
                  <a:cubicBezTo>
                    <a:pt x="14654" y="35932"/>
                    <a:pt x="14654" y="35932"/>
                    <a:pt x="14654" y="35932"/>
                  </a:cubicBezTo>
                  <a:lnTo>
                    <a:pt x="14654" y="35932"/>
                  </a:lnTo>
                  <a:cubicBezTo>
                    <a:pt x="14719" y="35997"/>
                    <a:pt x="14785" y="36055"/>
                    <a:pt x="14852" y="36108"/>
                  </a:cubicBezTo>
                  <a:lnTo>
                    <a:pt x="14852" y="36108"/>
                  </a:lnTo>
                  <a:cubicBezTo>
                    <a:pt x="16123" y="37194"/>
                    <a:pt x="17711" y="37799"/>
                    <a:pt x="19302" y="37799"/>
                  </a:cubicBezTo>
                  <a:cubicBezTo>
                    <a:pt x="20566" y="37799"/>
                    <a:pt x="21831" y="37418"/>
                    <a:pt x="22940" y="36594"/>
                  </a:cubicBezTo>
                  <a:cubicBezTo>
                    <a:pt x="23784" y="35932"/>
                    <a:pt x="24537" y="35179"/>
                    <a:pt x="25222" y="34403"/>
                  </a:cubicBezTo>
                  <a:cubicBezTo>
                    <a:pt x="28167" y="31549"/>
                    <a:pt x="31020" y="28696"/>
                    <a:pt x="33873" y="25752"/>
                  </a:cubicBezTo>
                  <a:cubicBezTo>
                    <a:pt x="36521" y="23195"/>
                    <a:pt x="39488" y="20342"/>
                    <a:pt x="37571" y="16142"/>
                  </a:cubicBezTo>
                  <a:cubicBezTo>
                    <a:pt x="36338" y="13495"/>
                    <a:pt x="33211" y="11303"/>
                    <a:pt x="31202" y="9203"/>
                  </a:cubicBezTo>
                  <a:cubicBezTo>
                    <a:pt x="28737" y="6830"/>
                    <a:pt x="26363" y="4273"/>
                    <a:pt x="23875" y="1991"/>
                  </a:cubicBezTo>
                  <a:cubicBezTo>
                    <a:pt x="22464" y="610"/>
                    <a:pt x="20922" y="1"/>
                    <a:pt x="193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898" name="Google Shape;898;p32">
              <a:extLst>
                <a:ext uri="{FF2B5EF4-FFF2-40B4-BE49-F238E27FC236}">
                  <a16:creationId xmlns:a16="http://schemas.microsoft.com/office/drawing/2014/main" id="{ABB63116-490A-90E4-B8EB-55D778FF0111}"/>
                </a:ext>
              </a:extLst>
            </p:cNvPr>
            <p:cNvSpPr/>
            <p:nvPr/>
          </p:nvSpPr>
          <p:spPr>
            <a:xfrm>
              <a:off x="2824800" y="1714800"/>
              <a:ext cx="875375" cy="853250"/>
            </a:xfrm>
            <a:custGeom>
              <a:avLst/>
              <a:gdLst/>
              <a:ahLst/>
              <a:cxnLst/>
              <a:rect l="l" t="t" r="r" b="b"/>
              <a:pathLst>
                <a:path w="35015" h="34130" extrusionOk="0">
                  <a:moveTo>
                    <a:pt x="17473" y="0"/>
                  </a:moveTo>
                  <a:cubicBezTo>
                    <a:pt x="16292" y="0"/>
                    <a:pt x="15122" y="457"/>
                    <a:pt x="14266" y="1370"/>
                  </a:cubicBezTo>
                  <a:lnTo>
                    <a:pt x="1712" y="13810"/>
                  </a:lnTo>
                  <a:cubicBezTo>
                    <a:pt x="0" y="15636"/>
                    <a:pt x="0" y="18580"/>
                    <a:pt x="1712" y="20292"/>
                  </a:cubicBezTo>
                  <a:lnTo>
                    <a:pt x="14266" y="32846"/>
                  </a:lnTo>
                  <a:cubicBezTo>
                    <a:pt x="15122" y="33702"/>
                    <a:pt x="16292" y="34130"/>
                    <a:pt x="17473" y="34130"/>
                  </a:cubicBezTo>
                  <a:cubicBezTo>
                    <a:pt x="18654" y="34130"/>
                    <a:pt x="19847" y="33702"/>
                    <a:pt x="20748" y="32846"/>
                  </a:cubicBezTo>
                  <a:lnTo>
                    <a:pt x="33211" y="20292"/>
                  </a:lnTo>
                  <a:cubicBezTo>
                    <a:pt x="35014" y="18580"/>
                    <a:pt x="35014" y="15636"/>
                    <a:pt x="33211" y="13810"/>
                  </a:cubicBezTo>
                  <a:lnTo>
                    <a:pt x="20748" y="1370"/>
                  </a:lnTo>
                  <a:cubicBezTo>
                    <a:pt x="19847" y="457"/>
                    <a:pt x="18654" y="0"/>
                    <a:pt x="17473" y="0"/>
                  </a:cubicBezTo>
                  <a:close/>
                </a:path>
              </a:pathLst>
            </a:custGeom>
            <a:solidFill>
              <a:srgbClr val="2B859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02</a:t>
              </a:r>
              <a:endParaRPr sz="2400" b="1">
                <a:solidFill>
                  <a:schemeClr val="lt1"/>
                </a:solidFill>
                <a:latin typeface="Fira Sans Extra Condensed"/>
                <a:ea typeface="Fira Sans Extra Condensed"/>
                <a:cs typeface="Fira Sans Extra Condensed"/>
                <a:sym typeface="Fira Sans Extra Condensed"/>
              </a:endParaRPr>
            </a:p>
          </p:txBody>
        </p:sp>
        <p:sp>
          <p:nvSpPr>
            <p:cNvPr id="899" name="Google Shape;899;p32">
              <a:extLst>
                <a:ext uri="{FF2B5EF4-FFF2-40B4-BE49-F238E27FC236}">
                  <a16:creationId xmlns:a16="http://schemas.microsoft.com/office/drawing/2014/main" id="{ACA1D4A5-F6CD-0900-DAF8-A3FE6487F8BA}"/>
                </a:ext>
              </a:extLst>
            </p:cNvPr>
            <p:cNvSpPr/>
            <p:nvPr/>
          </p:nvSpPr>
          <p:spPr>
            <a:xfrm>
              <a:off x="3462252" y="1877012"/>
              <a:ext cx="3449901"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457200" tIns="91425" rIns="457200" bIns="91425" anchor="ctr" anchorCtr="0">
              <a:noAutofit/>
            </a:bodyPr>
            <a:lstStyle/>
            <a:p>
              <a:r>
                <a:rPr lang="en-US" sz="1200">
                  <a:solidFill>
                    <a:schemeClr val="dk1"/>
                  </a:solidFill>
                  <a:ea typeface="Roboto"/>
                  <a:sym typeface="Roboto"/>
                </a:rPr>
                <a:t>Load the data into Snowflake and clean the data</a:t>
              </a:r>
              <a:endParaRPr lang="en-US" sz="1600">
                <a:solidFill>
                  <a:schemeClr val="dk1"/>
                </a:solidFill>
              </a:endParaRPr>
            </a:p>
          </p:txBody>
        </p:sp>
        <p:sp>
          <p:nvSpPr>
            <p:cNvPr id="900" name="Google Shape;900;p32">
              <a:extLst>
                <a:ext uri="{FF2B5EF4-FFF2-40B4-BE49-F238E27FC236}">
                  <a16:creationId xmlns:a16="http://schemas.microsoft.com/office/drawing/2014/main" id="{1B2E4091-AC56-1AAA-FB20-2B3EC92F37D5}"/>
                </a:ext>
              </a:extLst>
            </p:cNvPr>
            <p:cNvSpPr/>
            <p:nvPr/>
          </p:nvSpPr>
          <p:spPr>
            <a:xfrm>
              <a:off x="7139425" y="1819825"/>
              <a:ext cx="1547400" cy="647100"/>
            </a:xfrm>
            <a:prstGeom prst="roundRect">
              <a:avLst>
                <a:gd name="adj" fmla="val 50000"/>
              </a:avLst>
            </a:prstGeom>
            <a:solidFill>
              <a:srgbClr val="2B8597"/>
            </a:solidFill>
            <a:ln>
              <a:noFill/>
            </a:ln>
          </p:spPr>
          <p:txBody>
            <a:bodyPr spcFirstLastPara="1" wrap="square" lIns="91425" tIns="91425" rIns="91425" bIns="91425" anchor="ctr" anchorCtr="0">
              <a:noAutofit/>
            </a:bodyPr>
            <a:lstStyle/>
            <a:p>
              <a:pPr algn="ctr"/>
              <a:r>
                <a:rPr lang="en" sz="1800">
                  <a:solidFill>
                    <a:srgbClr val="FFFFFF"/>
                  </a:solidFill>
                  <a:latin typeface="Fira Sans Extra Condensed Medium"/>
                  <a:ea typeface="Fira Sans Extra Condensed Medium"/>
                  <a:cs typeface="Fira Sans Extra Condensed Medium"/>
                </a:rPr>
                <a:t>Sprint 2</a:t>
              </a:r>
            </a:p>
          </p:txBody>
        </p:sp>
      </p:grpSp>
      <p:grpSp>
        <p:nvGrpSpPr>
          <p:cNvPr id="901" name="Google Shape;901;p32">
            <a:extLst>
              <a:ext uri="{FF2B5EF4-FFF2-40B4-BE49-F238E27FC236}">
                <a16:creationId xmlns:a16="http://schemas.microsoft.com/office/drawing/2014/main" id="{3A2DB640-95A4-F941-D67D-A308A4C4CDF6}"/>
              </a:ext>
            </a:extLst>
          </p:cNvPr>
          <p:cNvGrpSpPr/>
          <p:nvPr/>
        </p:nvGrpSpPr>
        <p:grpSpPr>
          <a:xfrm>
            <a:off x="2765450" y="2378850"/>
            <a:ext cx="5921375" cy="945000"/>
            <a:chOff x="2765450" y="2372050"/>
            <a:chExt cx="5921375" cy="945000"/>
          </a:xfrm>
        </p:grpSpPr>
        <p:sp>
          <p:nvSpPr>
            <p:cNvPr id="902" name="Google Shape;902;p32">
              <a:extLst>
                <a:ext uri="{FF2B5EF4-FFF2-40B4-BE49-F238E27FC236}">
                  <a16:creationId xmlns:a16="http://schemas.microsoft.com/office/drawing/2014/main" id="{6C2A3D66-9F54-0C5F-55CD-5D9DE2F60C3A}"/>
                </a:ext>
              </a:extLst>
            </p:cNvPr>
            <p:cNvSpPr/>
            <p:nvPr/>
          </p:nvSpPr>
          <p:spPr>
            <a:xfrm>
              <a:off x="3245925" y="2519400"/>
              <a:ext cx="3782681" cy="648825"/>
            </a:xfrm>
            <a:custGeom>
              <a:avLst/>
              <a:gdLst/>
              <a:ahLst/>
              <a:cxnLst/>
              <a:rect l="l" t="t" r="r" b="b"/>
              <a:pathLst>
                <a:path w="140764" h="25953" extrusionOk="0">
                  <a:moveTo>
                    <a:pt x="0" y="0"/>
                  </a:moveTo>
                  <a:lnTo>
                    <a:pt x="0" y="25952"/>
                  </a:lnTo>
                  <a:lnTo>
                    <a:pt x="129054" y="25952"/>
                  </a:lnTo>
                  <a:cubicBezTo>
                    <a:pt x="135514" y="25952"/>
                    <a:pt x="140764" y="20725"/>
                    <a:pt x="140764" y="14266"/>
                  </a:cubicBezTo>
                  <a:lnTo>
                    <a:pt x="140764" y="11687"/>
                  </a:lnTo>
                  <a:cubicBezTo>
                    <a:pt x="140764" y="5227"/>
                    <a:pt x="135514" y="0"/>
                    <a:pt x="1290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903" name="Google Shape;903;p32">
              <a:extLst>
                <a:ext uri="{FF2B5EF4-FFF2-40B4-BE49-F238E27FC236}">
                  <a16:creationId xmlns:a16="http://schemas.microsoft.com/office/drawing/2014/main" id="{74793957-7F5E-8380-6B69-EB48E69F53AB}"/>
                </a:ext>
              </a:extLst>
            </p:cNvPr>
            <p:cNvSpPr/>
            <p:nvPr/>
          </p:nvSpPr>
          <p:spPr>
            <a:xfrm>
              <a:off x="2765450" y="2372050"/>
              <a:ext cx="986650" cy="945000"/>
            </a:xfrm>
            <a:custGeom>
              <a:avLst/>
              <a:gdLst/>
              <a:ahLst/>
              <a:cxnLst/>
              <a:rect l="l" t="t" r="r" b="b"/>
              <a:pathLst>
                <a:path w="39466" h="37800" extrusionOk="0">
                  <a:moveTo>
                    <a:pt x="19219" y="3703"/>
                  </a:moveTo>
                  <a:cubicBezTo>
                    <a:pt x="20452" y="3703"/>
                    <a:pt x="21205" y="4547"/>
                    <a:pt x="21981" y="5415"/>
                  </a:cubicBezTo>
                  <a:lnTo>
                    <a:pt x="25108" y="8542"/>
                  </a:lnTo>
                  <a:cubicBezTo>
                    <a:pt x="27596" y="10916"/>
                    <a:pt x="30061" y="13404"/>
                    <a:pt x="32435" y="15869"/>
                  </a:cubicBezTo>
                  <a:cubicBezTo>
                    <a:pt x="33097" y="16439"/>
                    <a:pt x="33873" y="17101"/>
                    <a:pt x="34238" y="17877"/>
                  </a:cubicBezTo>
                  <a:cubicBezTo>
                    <a:pt x="34809" y="19292"/>
                    <a:pt x="33964" y="20434"/>
                    <a:pt x="33006" y="21392"/>
                  </a:cubicBezTo>
                  <a:cubicBezTo>
                    <a:pt x="30335" y="23949"/>
                    <a:pt x="27779" y="26619"/>
                    <a:pt x="25108" y="29176"/>
                  </a:cubicBezTo>
                  <a:cubicBezTo>
                    <a:pt x="23736" y="30639"/>
                    <a:pt x="21397" y="33979"/>
                    <a:pt x="19053" y="33979"/>
                  </a:cubicBezTo>
                  <a:cubicBezTo>
                    <a:pt x="18472" y="33979"/>
                    <a:pt x="17891" y="33774"/>
                    <a:pt x="17325" y="33284"/>
                  </a:cubicBezTo>
                  <a:lnTo>
                    <a:pt x="17325" y="33284"/>
                  </a:lnTo>
                  <a:cubicBezTo>
                    <a:pt x="17325" y="33284"/>
                    <a:pt x="17325" y="33284"/>
                    <a:pt x="17325" y="33284"/>
                  </a:cubicBezTo>
                  <a:cubicBezTo>
                    <a:pt x="13330" y="29290"/>
                    <a:pt x="9427" y="25296"/>
                    <a:pt x="5433" y="21301"/>
                  </a:cubicBezTo>
                  <a:cubicBezTo>
                    <a:pt x="4474" y="20434"/>
                    <a:pt x="3721" y="19292"/>
                    <a:pt x="4291" y="17877"/>
                  </a:cubicBezTo>
                  <a:cubicBezTo>
                    <a:pt x="4565" y="17010"/>
                    <a:pt x="5433" y="16348"/>
                    <a:pt x="6095" y="15777"/>
                  </a:cubicBezTo>
                  <a:cubicBezTo>
                    <a:pt x="8560" y="13312"/>
                    <a:pt x="10934" y="10824"/>
                    <a:pt x="13422" y="8359"/>
                  </a:cubicBezTo>
                  <a:cubicBezTo>
                    <a:pt x="14745" y="7035"/>
                    <a:pt x="17119" y="3703"/>
                    <a:pt x="19219" y="3703"/>
                  </a:cubicBezTo>
                  <a:close/>
                  <a:moveTo>
                    <a:pt x="19438" y="1"/>
                  </a:moveTo>
                  <a:cubicBezTo>
                    <a:pt x="17443" y="1"/>
                    <a:pt x="15453" y="999"/>
                    <a:pt x="13787" y="2653"/>
                  </a:cubicBezTo>
                  <a:cubicBezTo>
                    <a:pt x="11048" y="5415"/>
                    <a:pt x="8286" y="8177"/>
                    <a:pt x="5524" y="10916"/>
                  </a:cubicBezTo>
                  <a:cubicBezTo>
                    <a:pt x="3150" y="13312"/>
                    <a:pt x="0" y="15595"/>
                    <a:pt x="297" y="19384"/>
                  </a:cubicBezTo>
                  <a:cubicBezTo>
                    <a:pt x="571" y="23013"/>
                    <a:pt x="4657" y="25957"/>
                    <a:pt x="7053" y="28331"/>
                  </a:cubicBezTo>
                  <a:cubicBezTo>
                    <a:pt x="9558" y="30836"/>
                    <a:pt x="11975" y="33275"/>
                    <a:pt x="14497" y="35777"/>
                  </a:cubicBezTo>
                  <a:lnTo>
                    <a:pt x="14497" y="35777"/>
                  </a:lnTo>
                  <a:cubicBezTo>
                    <a:pt x="14545" y="35829"/>
                    <a:pt x="14598" y="35881"/>
                    <a:pt x="14654" y="35932"/>
                  </a:cubicBezTo>
                  <a:cubicBezTo>
                    <a:pt x="14654" y="35932"/>
                    <a:pt x="14654" y="35932"/>
                    <a:pt x="14654" y="35932"/>
                  </a:cubicBezTo>
                  <a:lnTo>
                    <a:pt x="14654" y="35932"/>
                  </a:lnTo>
                  <a:cubicBezTo>
                    <a:pt x="14745" y="36023"/>
                    <a:pt x="14839" y="36102"/>
                    <a:pt x="14934" y="36169"/>
                  </a:cubicBezTo>
                  <a:lnTo>
                    <a:pt x="14934" y="36169"/>
                  </a:lnTo>
                  <a:cubicBezTo>
                    <a:pt x="16234" y="37217"/>
                    <a:pt x="17786" y="37800"/>
                    <a:pt x="19348" y="37800"/>
                  </a:cubicBezTo>
                  <a:cubicBezTo>
                    <a:pt x="20612" y="37800"/>
                    <a:pt x="21883" y="37418"/>
                    <a:pt x="23031" y="36594"/>
                  </a:cubicBezTo>
                  <a:cubicBezTo>
                    <a:pt x="23876" y="35932"/>
                    <a:pt x="24537" y="35179"/>
                    <a:pt x="25314" y="34426"/>
                  </a:cubicBezTo>
                  <a:lnTo>
                    <a:pt x="33964" y="25752"/>
                  </a:lnTo>
                  <a:cubicBezTo>
                    <a:pt x="36521" y="23196"/>
                    <a:pt x="39465" y="20342"/>
                    <a:pt x="37571" y="16165"/>
                  </a:cubicBezTo>
                  <a:cubicBezTo>
                    <a:pt x="36338" y="13495"/>
                    <a:pt x="33302" y="11304"/>
                    <a:pt x="31202" y="9204"/>
                  </a:cubicBezTo>
                  <a:cubicBezTo>
                    <a:pt x="28829" y="6830"/>
                    <a:pt x="26455" y="4273"/>
                    <a:pt x="23967" y="1991"/>
                  </a:cubicBezTo>
                  <a:cubicBezTo>
                    <a:pt x="22556" y="610"/>
                    <a:pt x="20995" y="1"/>
                    <a:pt x="19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904" name="Google Shape;904;p32">
              <a:extLst>
                <a:ext uri="{FF2B5EF4-FFF2-40B4-BE49-F238E27FC236}">
                  <a16:creationId xmlns:a16="http://schemas.microsoft.com/office/drawing/2014/main" id="{3AEE2D1A-FF82-4675-8E9F-21CA4633ABB5}"/>
                </a:ext>
              </a:extLst>
            </p:cNvPr>
            <p:cNvSpPr/>
            <p:nvPr/>
          </p:nvSpPr>
          <p:spPr>
            <a:xfrm>
              <a:off x="2808250" y="2418250"/>
              <a:ext cx="875375" cy="851125"/>
            </a:xfrm>
            <a:custGeom>
              <a:avLst/>
              <a:gdLst/>
              <a:ahLst/>
              <a:cxnLst/>
              <a:rect l="l" t="t" r="r" b="b"/>
              <a:pathLst>
                <a:path w="35015" h="34045" extrusionOk="0">
                  <a:moveTo>
                    <a:pt x="17499" y="0"/>
                  </a:moveTo>
                  <a:cubicBezTo>
                    <a:pt x="16332" y="0"/>
                    <a:pt x="15168" y="428"/>
                    <a:pt x="14266" y="1284"/>
                  </a:cubicBezTo>
                  <a:lnTo>
                    <a:pt x="1803" y="13838"/>
                  </a:lnTo>
                  <a:cubicBezTo>
                    <a:pt x="0" y="15550"/>
                    <a:pt x="0" y="18494"/>
                    <a:pt x="1803" y="20206"/>
                  </a:cubicBezTo>
                  <a:lnTo>
                    <a:pt x="14266" y="32760"/>
                  </a:lnTo>
                  <a:cubicBezTo>
                    <a:pt x="15168" y="33616"/>
                    <a:pt x="16332" y="34044"/>
                    <a:pt x="17499" y="34044"/>
                  </a:cubicBezTo>
                  <a:cubicBezTo>
                    <a:pt x="18666" y="34044"/>
                    <a:pt x="19835" y="33616"/>
                    <a:pt x="20748" y="32760"/>
                  </a:cubicBezTo>
                  <a:lnTo>
                    <a:pt x="33188" y="20206"/>
                  </a:lnTo>
                  <a:cubicBezTo>
                    <a:pt x="35014" y="18494"/>
                    <a:pt x="35014" y="15550"/>
                    <a:pt x="33188" y="13838"/>
                  </a:cubicBezTo>
                  <a:lnTo>
                    <a:pt x="20748" y="1284"/>
                  </a:lnTo>
                  <a:cubicBezTo>
                    <a:pt x="19835" y="428"/>
                    <a:pt x="18666" y="0"/>
                    <a:pt x="17499" y="0"/>
                  </a:cubicBezTo>
                  <a:close/>
                </a:path>
              </a:pathLst>
            </a:custGeom>
            <a:solidFill>
              <a:srgbClr val="4F67A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03</a:t>
              </a:r>
              <a:endParaRPr sz="2400" b="1">
                <a:solidFill>
                  <a:schemeClr val="lt1"/>
                </a:solidFill>
                <a:latin typeface="Fira Sans Extra Condensed"/>
                <a:ea typeface="Fira Sans Extra Condensed"/>
                <a:cs typeface="Fira Sans Extra Condensed"/>
                <a:sym typeface="Fira Sans Extra Condensed"/>
              </a:endParaRPr>
            </a:p>
          </p:txBody>
        </p:sp>
        <p:sp>
          <p:nvSpPr>
            <p:cNvPr id="905" name="Google Shape;905;p32">
              <a:extLst>
                <a:ext uri="{FF2B5EF4-FFF2-40B4-BE49-F238E27FC236}">
                  <a16:creationId xmlns:a16="http://schemas.microsoft.com/office/drawing/2014/main" id="{DF71966D-A9AA-2DD1-01CF-B1AF4C3758F3}"/>
                </a:ext>
              </a:extLst>
            </p:cNvPr>
            <p:cNvSpPr/>
            <p:nvPr/>
          </p:nvSpPr>
          <p:spPr>
            <a:xfrm>
              <a:off x="3462252" y="2567829"/>
              <a:ext cx="3898668" cy="508834"/>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457200" tIns="91425" rIns="457200" bIns="91425" anchor="ctr" anchorCtr="0">
              <a:noAutofit/>
            </a:bodyPr>
            <a:lstStyle/>
            <a:p>
              <a:r>
                <a:rPr lang="en" sz="1200" dirty="0">
                  <a:solidFill>
                    <a:schemeClr val="dk1"/>
                  </a:solidFill>
                  <a:ea typeface="Roboto"/>
                  <a:sym typeface="Roboto"/>
                </a:rPr>
                <a:t>Link the data from Snowflake into Power BI</a:t>
              </a:r>
              <a:endParaRPr lang="en-US" sz="1600" dirty="0">
                <a:solidFill>
                  <a:schemeClr val="dk1"/>
                </a:solidFill>
              </a:endParaRPr>
            </a:p>
          </p:txBody>
        </p:sp>
        <p:sp>
          <p:nvSpPr>
            <p:cNvPr id="906" name="Google Shape;906;p32">
              <a:extLst>
                <a:ext uri="{FF2B5EF4-FFF2-40B4-BE49-F238E27FC236}">
                  <a16:creationId xmlns:a16="http://schemas.microsoft.com/office/drawing/2014/main" id="{D397135F-8B16-5283-B714-90459A362445}"/>
                </a:ext>
              </a:extLst>
            </p:cNvPr>
            <p:cNvSpPr/>
            <p:nvPr/>
          </p:nvSpPr>
          <p:spPr>
            <a:xfrm>
              <a:off x="7139425" y="2521125"/>
              <a:ext cx="1547400" cy="647100"/>
            </a:xfrm>
            <a:prstGeom prst="roundRect">
              <a:avLst>
                <a:gd name="adj" fmla="val 50000"/>
              </a:avLst>
            </a:prstGeom>
            <a:solidFill>
              <a:srgbClr val="4F67A2"/>
            </a:solidFill>
            <a:ln>
              <a:noFill/>
            </a:ln>
          </p:spPr>
          <p:txBody>
            <a:bodyPr spcFirstLastPara="1" wrap="square" lIns="91425" tIns="91425" rIns="91425" bIns="91425" anchor="ctr" anchorCtr="0">
              <a:noAutofit/>
            </a:bodyPr>
            <a:lstStyle/>
            <a:p>
              <a:pPr algn="ctr"/>
              <a:r>
                <a:rPr lang="en" sz="1800">
                  <a:solidFill>
                    <a:srgbClr val="FFFFFF"/>
                  </a:solidFill>
                  <a:latin typeface="Fira Sans Extra Condensed Medium"/>
                  <a:ea typeface="Fira Sans Extra Condensed Medium"/>
                  <a:cs typeface="Fira Sans Extra Condensed Medium"/>
                </a:rPr>
                <a:t>Sprint 3</a:t>
              </a:r>
            </a:p>
          </p:txBody>
        </p:sp>
      </p:grpSp>
      <p:grpSp>
        <p:nvGrpSpPr>
          <p:cNvPr id="907" name="Google Shape;907;p32">
            <a:extLst>
              <a:ext uri="{FF2B5EF4-FFF2-40B4-BE49-F238E27FC236}">
                <a16:creationId xmlns:a16="http://schemas.microsoft.com/office/drawing/2014/main" id="{07EB9B35-933B-FAAA-0F9C-7B19673B4DE4}"/>
              </a:ext>
            </a:extLst>
          </p:cNvPr>
          <p:cNvGrpSpPr/>
          <p:nvPr/>
        </p:nvGrpSpPr>
        <p:grpSpPr>
          <a:xfrm>
            <a:off x="2801400" y="3080075"/>
            <a:ext cx="5885425" cy="943225"/>
            <a:chOff x="2801400" y="3079850"/>
            <a:chExt cx="5885425" cy="943225"/>
          </a:xfrm>
        </p:grpSpPr>
        <p:sp>
          <p:nvSpPr>
            <p:cNvPr id="908" name="Google Shape;908;p32">
              <a:extLst>
                <a:ext uri="{FF2B5EF4-FFF2-40B4-BE49-F238E27FC236}">
                  <a16:creationId xmlns:a16="http://schemas.microsoft.com/office/drawing/2014/main" id="{0497DC65-55BE-AD06-C4F2-B71DCE3B73CC}"/>
                </a:ext>
              </a:extLst>
            </p:cNvPr>
            <p:cNvSpPr/>
            <p:nvPr/>
          </p:nvSpPr>
          <p:spPr>
            <a:xfrm>
              <a:off x="3281300" y="3230325"/>
              <a:ext cx="3747138" cy="647125"/>
            </a:xfrm>
            <a:custGeom>
              <a:avLst/>
              <a:gdLst/>
              <a:ahLst/>
              <a:cxnLst/>
              <a:rect l="l" t="t" r="r" b="b"/>
              <a:pathLst>
                <a:path w="140764" h="25885" extrusionOk="0">
                  <a:moveTo>
                    <a:pt x="0" y="0"/>
                  </a:moveTo>
                  <a:lnTo>
                    <a:pt x="0" y="25884"/>
                  </a:lnTo>
                  <a:lnTo>
                    <a:pt x="129077" y="25884"/>
                  </a:lnTo>
                  <a:cubicBezTo>
                    <a:pt x="135446" y="25884"/>
                    <a:pt x="140764" y="20634"/>
                    <a:pt x="140764" y="14175"/>
                  </a:cubicBezTo>
                  <a:lnTo>
                    <a:pt x="140764" y="11710"/>
                  </a:lnTo>
                  <a:cubicBezTo>
                    <a:pt x="140764" y="5227"/>
                    <a:pt x="135446" y="0"/>
                    <a:pt x="129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909" name="Google Shape;909;p32">
              <a:extLst>
                <a:ext uri="{FF2B5EF4-FFF2-40B4-BE49-F238E27FC236}">
                  <a16:creationId xmlns:a16="http://schemas.microsoft.com/office/drawing/2014/main" id="{E3EE3A9F-A0CA-BB4F-BB7F-B4129AE149B9}"/>
                </a:ext>
              </a:extLst>
            </p:cNvPr>
            <p:cNvSpPr/>
            <p:nvPr/>
          </p:nvSpPr>
          <p:spPr>
            <a:xfrm>
              <a:off x="2801400" y="3079850"/>
              <a:ext cx="986650" cy="943225"/>
            </a:xfrm>
            <a:custGeom>
              <a:avLst/>
              <a:gdLst/>
              <a:ahLst/>
              <a:cxnLst/>
              <a:rect l="l" t="t" r="r" b="b"/>
              <a:pathLst>
                <a:path w="39466" h="37729" extrusionOk="0">
                  <a:moveTo>
                    <a:pt x="19196" y="3717"/>
                  </a:moveTo>
                  <a:cubicBezTo>
                    <a:pt x="20452" y="3717"/>
                    <a:pt x="21205" y="4584"/>
                    <a:pt x="21958" y="5338"/>
                  </a:cubicBezTo>
                  <a:lnTo>
                    <a:pt x="25108" y="8487"/>
                  </a:lnTo>
                  <a:cubicBezTo>
                    <a:pt x="27573" y="10953"/>
                    <a:pt x="29947" y="13418"/>
                    <a:pt x="32435" y="15814"/>
                  </a:cubicBezTo>
                  <a:cubicBezTo>
                    <a:pt x="33097" y="16476"/>
                    <a:pt x="33850" y="17047"/>
                    <a:pt x="34147" y="17891"/>
                  </a:cubicBezTo>
                  <a:cubicBezTo>
                    <a:pt x="34809" y="19329"/>
                    <a:pt x="33850" y="20471"/>
                    <a:pt x="33006" y="21315"/>
                  </a:cubicBezTo>
                  <a:cubicBezTo>
                    <a:pt x="30335" y="23986"/>
                    <a:pt x="27756" y="26542"/>
                    <a:pt x="25108" y="29213"/>
                  </a:cubicBezTo>
                  <a:cubicBezTo>
                    <a:pt x="23737" y="30584"/>
                    <a:pt x="21326" y="33903"/>
                    <a:pt x="19001" y="33903"/>
                  </a:cubicBezTo>
                  <a:cubicBezTo>
                    <a:pt x="18424" y="33903"/>
                    <a:pt x="17852" y="33698"/>
                    <a:pt x="17302" y="33207"/>
                  </a:cubicBezTo>
                  <a:lnTo>
                    <a:pt x="17302" y="33207"/>
                  </a:lnTo>
                  <a:cubicBezTo>
                    <a:pt x="17302" y="33207"/>
                    <a:pt x="17302" y="33207"/>
                    <a:pt x="17302" y="33207"/>
                  </a:cubicBezTo>
                  <a:cubicBezTo>
                    <a:pt x="13307" y="29213"/>
                    <a:pt x="9313" y="25310"/>
                    <a:pt x="5410" y="21315"/>
                  </a:cubicBezTo>
                  <a:cubicBezTo>
                    <a:pt x="4474" y="20379"/>
                    <a:pt x="3607" y="19238"/>
                    <a:pt x="4177" y="17891"/>
                  </a:cubicBezTo>
                  <a:cubicBezTo>
                    <a:pt x="4565" y="17047"/>
                    <a:pt x="5410" y="16385"/>
                    <a:pt x="5981" y="15700"/>
                  </a:cubicBezTo>
                  <a:cubicBezTo>
                    <a:pt x="8468" y="13235"/>
                    <a:pt x="10934" y="10861"/>
                    <a:pt x="13399" y="8396"/>
                  </a:cubicBezTo>
                  <a:cubicBezTo>
                    <a:pt x="14745" y="7049"/>
                    <a:pt x="17028" y="3717"/>
                    <a:pt x="19196" y="3717"/>
                  </a:cubicBezTo>
                  <a:close/>
                  <a:moveTo>
                    <a:pt x="19396" y="1"/>
                  </a:moveTo>
                  <a:cubicBezTo>
                    <a:pt x="17404" y="1"/>
                    <a:pt x="15444" y="970"/>
                    <a:pt x="13787" y="2576"/>
                  </a:cubicBezTo>
                  <a:cubicBezTo>
                    <a:pt x="11025" y="5338"/>
                    <a:pt x="8263" y="8099"/>
                    <a:pt x="5501" y="10861"/>
                  </a:cubicBezTo>
                  <a:cubicBezTo>
                    <a:pt x="3127" y="13235"/>
                    <a:pt x="0" y="15609"/>
                    <a:pt x="274" y="19329"/>
                  </a:cubicBezTo>
                  <a:cubicBezTo>
                    <a:pt x="571" y="23027"/>
                    <a:pt x="4657" y="25880"/>
                    <a:pt x="7030" y="28368"/>
                  </a:cubicBezTo>
                  <a:cubicBezTo>
                    <a:pt x="9566" y="30792"/>
                    <a:pt x="11991" y="33303"/>
                    <a:pt x="14502" y="35751"/>
                  </a:cubicBezTo>
                  <a:lnTo>
                    <a:pt x="14502" y="35751"/>
                  </a:lnTo>
                  <a:cubicBezTo>
                    <a:pt x="14542" y="35794"/>
                    <a:pt x="14585" y="35836"/>
                    <a:pt x="14631" y="35878"/>
                  </a:cubicBezTo>
                  <a:cubicBezTo>
                    <a:pt x="14631" y="35878"/>
                    <a:pt x="14631" y="35878"/>
                    <a:pt x="14631" y="35878"/>
                  </a:cubicBezTo>
                  <a:lnTo>
                    <a:pt x="14631" y="35878"/>
                  </a:lnTo>
                  <a:cubicBezTo>
                    <a:pt x="14773" y="36027"/>
                    <a:pt x="14921" y="36145"/>
                    <a:pt x="15073" y="36235"/>
                  </a:cubicBezTo>
                  <a:lnTo>
                    <a:pt x="15073" y="36235"/>
                  </a:lnTo>
                  <a:cubicBezTo>
                    <a:pt x="16350" y="37196"/>
                    <a:pt x="17842" y="37729"/>
                    <a:pt x="19340" y="37729"/>
                  </a:cubicBezTo>
                  <a:cubicBezTo>
                    <a:pt x="20598" y="37729"/>
                    <a:pt x="21862" y="37353"/>
                    <a:pt x="23008" y="36540"/>
                  </a:cubicBezTo>
                  <a:cubicBezTo>
                    <a:pt x="23876" y="35969"/>
                    <a:pt x="24537" y="35216"/>
                    <a:pt x="25199" y="34440"/>
                  </a:cubicBezTo>
                  <a:cubicBezTo>
                    <a:pt x="28144" y="31587"/>
                    <a:pt x="30997" y="28642"/>
                    <a:pt x="33850" y="25789"/>
                  </a:cubicBezTo>
                  <a:cubicBezTo>
                    <a:pt x="36521" y="23118"/>
                    <a:pt x="39465" y="20265"/>
                    <a:pt x="37571" y="16180"/>
                  </a:cubicBezTo>
                  <a:cubicBezTo>
                    <a:pt x="36315" y="13532"/>
                    <a:pt x="33280" y="11249"/>
                    <a:pt x="31180" y="9241"/>
                  </a:cubicBezTo>
                  <a:cubicBezTo>
                    <a:pt x="28806" y="6776"/>
                    <a:pt x="26432" y="4288"/>
                    <a:pt x="23967" y="1914"/>
                  </a:cubicBezTo>
                  <a:cubicBezTo>
                    <a:pt x="22510" y="586"/>
                    <a:pt x="20943" y="1"/>
                    <a:pt x="19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910" name="Google Shape;910;p32">
              <a:extLst>
                <a:ext uri="{FF2B5EF4-FFF2-40B4-BE49-F238E27FC236}">
                  <a16:creationId xmlns:a16="http://schemas.microsoft.com/office/drawing/2014/main" id="{9F3D2608-EFD4-90B5-B3CC-1CEF06323A75}"/>
                </a:ext>
              </a:extLst>
            </p:cNvPr>
            <p:cNvSpPr/>
            <p:nvPr/>
          </p:nvSpPr>
          <p:spPr>
            <a:xfrm>
              <a:off x="2844200" y="3124675"/>
              <a:ext cx="874800" cy="852700"/>
            </a:xfrm>
            <a:custGeom>
              <a:avLst/>
              <a:gdLst/>
              <a:ahLst/>
              <a:cxnLst/>
              <a:rect l="l" t="t" r="r" b="b"/>
              <a:pathLst>
                <a:path w="34992" h="34108" extrusionOk="0">
                  <a:moveTo>
                    <a:pt x="17496" y="1"/>
                  </a:moveTo>
                  <a:cubicBezTo>
                    <a:pt x="16332" y="1"/>
                    <a:pt x="15168" y="452"/>
                    <a:pt x="14266" y="1353"/>
                  </a:cubicBezTo>
                  <a:lnTo>
                    <a:pt x="1803" y="13816"/>
                  </a:lnTo>
                  <a:cubicBezTo>
                    <a:pt x="0" y="15619"/>
                    <a:pt x="0" y="18472"/>
                    <a:pt x="1803" y="20298"/>
                  </a:cubicBezTo>
                  <a:lnTo>
                    <a:pt x="14266" y="32738"/>
                  </a:lnTo>
                  <a:cubicBezTo>
                    <a:pt x="15168" y="33651"/>
                    <a:pt x="16332" y="34108"/>
                    <a:pt x="17496" y="34108"/>
                  </a:cubicBezTo>
                  <a:cubicBezTo>
                    <a:pt x="18660" y="34108"/>
                    <a:pt x="19824" y="33651"/>
                    <a:pt x="20726" y="32738"/>
                  </a:cubicBezTo>
                  <a:lnTo>
                    <a:pt x="33188" y="20298"/>
                  </a:lnTo>
                  <a:cubicBezTo>
                    <a:pt x="34991" y="18472"/>
                    <a:pt x="34991" y="15619"/>
                    <a:pt x="33188" y="13816"/>
                  </a:cubicBezTo>
                  <a:lnTo>
                    <a:pt x="20726" y="1353"/>
                  </a:lnTo>
                  <a:cubicBezTo>
                    <a:pt x="19824" y="452"/>
                    <a:pt x="18660" y="1"/>
                    <a:pt x="17496" y="1"/>
                  </a:cubicBezTo>
                  <a:close/>
                </a:path>
              </a:pathLst>
            </a:custGeom>
            <a:solidFill>
              <a:srgbClr val="7962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04</a:t>
              </a:r>
              <a:endParaRPr sz="2400" b="1">
                <a:solidFill>
                  <a:schemeClr val="lt1"/>
                </a:solidFill>
                <a:latin typeface="Fira Sans Extra Condensed"/>
                <a:ea typeface="Fira Sans Extra Condensed"/>
                <a:cs typeface="Fira Sans Extra Condensed"/>
                <a:sym typeface="Fira Sans Extra Condensed"/>
              </a:endParaRPr>
            </a:p>
          </p:txBody>
        </p:sp>
        <p:sp>
          <p:nvSpPr>
            <p:cNvPr id="911" name="Google Shape;911;p32">
              <a:extLst>
                <a:ext uri="{FF2B5EF4-FFF2-40B4-BE49-F238E27FC236}">
                  <a16:creationId xmlns:a16="http://schemas.microsoft.com/office/drawing/2014/main" id="{55EDD8C0-7378-DC67-F2F4-B9851A111EF9}"/>
                </a:ext>
              </a:extLst>
            </p:cNvPr>
            <p:cNvSpPr/>
            <p:nvPr/>
          </p:nvSpPr>
          <p:spPr>
            <a:xfrm>
              <a:off x="3462252" y="3288687"/>
              <a:ext cx="3449901"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457200" tIns="91425" rIns="457200" bIns="91425" anchor="ctr" anchorCtr="0">
              <a:noAutofit/>
            </a:bodyPr>
            <a:lstStyle/>
            <a:p>
              <a:pPr>
                <a:buClr>
                  <a:schemeClr val="dk1"/>
                </a:buClr>
                <a:buSzPts val="1100"/>
              </a:pPr>
              <a:r>
                <a:rPr lang="en-US" sz="1200">
                  <a:solidFill>
                    <a:schemeClr val="dk1"/>
                  </a:solidFill>
                  <a:ea typeface="Roboto"/>
                  <a:sym typeface="Roboto"/>
                </a:rPr>
                <a:t>Manage updated order information and develop dashboards</a:t>
              </a:r>
              <a:endParaRPr>
                <a:solidFill>
                  <a:schemeClr val="dk1"/>
                </a:solidFill>
                <a:latin typeface="Roboto"/>
                <a:ea typeface="Roboto"/>
                <a:cs typeface="Roboto"/>
                <a:sym typeface="Roboto"/>
              </a:endParaRPr>
            </a:p>
          </p:txBody>
        </p:sp>
        <p:sp>
          <p:nvSpPr>
            <p:cNvPr id="912" name="Google Shape;912;p32">
              <a:extLst>
                <a:ext uri="{FF2B5EF4-FFF2-40B4-BE49-F238E27FC236}">
                  <a16:creationId xmlns:a16="http://schemas.microsoft.com/office/drawing/2014/main" id="{E1AF12B7-557C-5E76-A73E-425151344477}"/>
                </a:ext>
              </a:extLst>
            </p:cNvPr>
            <p:cNvSpPr/>
            <p:nvPr/>
          </p:nvSpPr>
          <p:spPr>
            <a:xfrm>
              <a:off x="7139425" y="3230350"/>
              <a:ext cx="1547400" cy="647100"/>
            </a:xfrm>
            <a:prstGeom prst="roundRect">
              <a:avLst>
                <a:gd name="adj" fmla="val 50000"/>
              </a:avLst>
            </a:prstGeom>
            <a:solidFill>
              <a:srgbClr val="796295"/>
            </a:solidFill>
            <a:ln>
              <a:noFill/>
            </a:ln>
          </p:spPr>
          <p:txBody>
            <a:bodyPr spcFirstLastPara="1" wrap="square" lIns="91425" tIns="91425" rIns="91425" bIns="91425" anchor="ctr" anchorCtr="0">
              <a:noAutofit/>
            </a:bodyPr>
            <a:lstStyle/>
            <a:p>
              <a:pPr algn="ctr"/>
              <a:r>
                <a:rPr lang="en" sz="1800">
                  <a:solidFill>
                    <a:srgbClr val="FFFFFF"/>
                  </a:solidFill>
                  <a:latin typeface="Fira Sans Extra Condensed Medium"/>
                  <a:ea typeface="Fira Sans Extra Condensed Medium"/>
                  <a:cs typeface="Fira Sans Extra Condensed Medium"/>
                </a:rPr>
                <a:t>Sprint 4</a:t>
              </a:r>
            </a:p>
          </p:txBody>
        </p:sp>
      </p:grpSp>
      <p:grpSp>
        <p:nvGrpSpPr>
          <p:cNvPr id="913" name="Google Shape;913;p32">
            <a:extLst>
              <a:ext uri="{FF2B5EF4-FFF2-40B4-BE49-F238E27FC236}">
                <a16:creationId xmlns:a16="http://schemas.microsoft.com/office/drawing/2014/main" id="{979570BA-9E2E-E925-FA06-2D7ED4930493}"/>
              </a:ext>
            </a:extLst>
          </p:cNvPr>
          <p:cNvGrpSpPr/>
          <p:nvPr/>
        </p:nvGrpSpPr>
        <p:grpSpPr>
          <a:xfrm>
            <a:off x="2803675" y="3779525"/>
            <a:ext cx="5883150" cy="945025"/>
            <a:chOff x="2803675" y="3779525"/>
            <a:chExt cx="5883150" cy="945025"/>
          </a:xfrm>
        </p:grpSpPr>
        <p:sp>
          <p:nvSpPr>
            <p:cNvPr id="914" name="Google Shape;914;p32">
              <a:extLst>
                <a:ext uri="{FF2B5EF4-FFF2-40B4-BE49-F238E27FC236}">
                  <a16:creationId xmlns:a16="http://schemas.microsoft.com/office/drawing/2014/main" id="{4EDA8187-241C-201B-1360-D1A887F3ECB2}"/>
                </a:ext>
              </a:extLst>
            </p:cNvPr>
            <p:cNvSpPr/>
            <p:nvPr/>
          </p:nvSpPr>
          <p:spPr>
            <a:xfrm>
              <a:off x="3245925" y="3926125"/>
              <a:ext cx="3747138" cy="649400"/>
            </a:xfrm>
            <a:custGeom>
              <a:avLst/>
              <a:gdLst/>
              <a:ahLst/>
              <a:cxnLst/>
              <a:rect l="l" t="t" r="r" b="b"/>
              <a:pathLst>
                <a:path w="140764" h="25976" extrusionOk="0">
                  <a:moveTo>
                    <a:pt x="0" y="0"/>
                  </a:moveTo>
                  <a:lnTo>
                    <a:pt x="0" y="25975"/>
                  </a:lnTo>
                  <a:lnTo>
                    <a:pt x="129077" y="25975"/>
                  </a:lnTo>
                  <a:cubicBezTo>
                    <a:pt x="135537" y="25975"/>
                    <a:pt x="140764" y="20748"/>
                    <a:pt x="140764" y="14266"/>
                  </a:cubicBezTo>
                  <a:lnTo>
                    <a:pt x="140764" y="11709"/>
                  </a:lnTo>
                  <a:cubicBezTo>
                    <a:pt x="140764" y="5227"/>
                    <a:pt x="135537" y="0"/>
                    <a:pt x="129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915" name="Google Shape;915;p32">
              <a:extLst>
                <a:ext uri="{FF2B5EF4-FFF2-40B4-BE49-F238E27FC236}">
                  <a16:creationId xmlns:a16="http://schemas.microsoft.com/office/drawing/2014/main" id="{9491D3DF-CA0A-1A52-FAA7-DC11AD01A040}"/>
                </a:ext>
              </a:extLst>
            </p:cNvPr>
            <p:cNvSpPr/>
            <p:nvPr/>
          </p:nvSpPr>
          <p:spPr>
            <a:xfrm>
              <a:off x="2803675" y="3779525"/>
              <a:ext cx="984375" cy="945025"/>
            </a:xfrm>
            <a:custGeom>
              <a:avLst/>
              <a:gdLst/>
              <a:ahLst/>
              <a:cxnLst/>
              <a:rect l="l" t="t" r="r" b="b"/>
              <a:pathLst>
                <a:path w="39375" h="37801" extrusionOk="0">
                  <a:moveTo>
                    <a:pt x="19105" y="3691"/>
                  </a:moveTo>
                  <a:cubicBezTo>
                    <a:pt x="20452" y="3691"/>
                    <a:pt x="21114" y="4558"/>
                    <a:pt x="21959" y="5403"/>
                  </a:cubicBezTo>
                  <a:cubicBezTo>
                    <a:pt x="23008" y="6453"/>
                    <a:pt x="24058" y="7411"/>
                    <a:pt x="25108" y="8461"/>
                  </a:cubicBezTo>
                  <a:cubicBezTo>
                    <a:pt x="27482" y="10927"/>
                    <a:pt x="29947" y="13392"/>
                    <a:pt x="32435" y="15880"/>
                  </a:cubicBezTo>
                  <a:cubicBezTo>
                    <a:pt x="33006" y="16450"/>
                    <a:pt x="33851" y="17112"/>
                    <a:pt x="34147" y="17865"/>
                  </a:cubicBezTo>
                  <a:cubicBezTo>
                    <a:pt x="34718" y="19303"/>
                    <a:pt x="33851" y="20445"/>
                    <a:pt x="32915" y="21380"/>
                  </a:cubicBezTo>
                  <a:lnTo>
                    <a:pt x="25108" y="29187"/>
                  </a:lnTo>
                  <a:cubicBezTo>
                    <a:pt x="23665" y="30630"/>
                    <a:pt x="21299" y="33976"/>
                    <a:pt x="18996" y="33976"/>
                  </a:cubicBezTo>
                  <a:cubicBezTo>
                    <a:pt x="18423" y="33976"/>
                    <a:pt x="17853" y="33769"/>
                    <a:pt x="17302" y="33272"/>
                  </a:cubicBezTo>
                  <a:lnTo>
                    <a:pt x="17302" y="33272"/>
                  </a:lnTo>
                  <a:cubicBezTo>
                    <a:pt x="17302" y="33272"/>
                    <a:pt x="17302" y="33272"/>
                    <a:pt x="17302" y="33272"/>
                  </a:cubicBezTo>
                  <a:lnTo>
                    <a:pt x="5319" y="21289"/>
                  </a:lnTo>
                  <a:cubicBezTo>
                    <a:pt x="4383" y="20353"/>
                    <a:pt x="3607" y="19303"/>
                    <a:pt x="4178" y="17865"/>
                  </a:cubicBezTo>
                  <a:cubicBezTo>
                    <a:pt x="4474" y="17021"/>
                    <a:pt x="5410" y="16359"/>
                    <a:pt x="5981" y="15788"/>
                  </a:cubicBezTo>
                  <a:cubicBezTo>
                    <a:pt x="8469" y="13300"/>
                    <a:pt x="10934" y="10835"/>
                    <a:pt x="13399" y="8370"/>
                  </a:cubicBezTo>
                  <a:cubicBezTo>
                    <a:pt x="14746" y="7023"/>
                    <a:pt x="17028" y="3691"/>
                    <a:pt x="19105" y="3691"/>
                  </a:cubicBezTo>
                  <a:close/>
                  <a:moveTo>
                    <a:pt x="19338" y="0"/>
                  </a:moveTo>
                  <a:cubicBezTo>
                    <a:pt x="17352" y="0"/>
                    <a:pt x="15389" y="997"/>
                    <a:pt x="13787" y="2664"/>
                  </a:cubicBezTo>
                  <a:lnTo>
                    <a:pt x="5524" y="10927"/>
                  </a:lnTo>
                  <a:cubicBezTo>
                    <a:pt x="3128" y="13300"/>
                    <a:pt x="1" y="15583"/>
                    <a:pt x="274" y="19395"/>
                  </a:cubicBezTo>
                  <a:cubicBezTo>
                    <a:pt x="480" y="23001"/>
                    <a:pt x="4566" y="25946"/>
                    <a:pt x="7031" y="28342"/>
                  </a:cubicBezTo>
                  <a:cubicBezTo>
                    <a:pt x="9444" y="30822"/>
                    <a:pt x="11922" y="33216"/>
                    <a:pt x="14318" y="35711"/>
                  </a:cubicBezTo>
                  <a:lnTo>
                    <a:pt x="14318" y="35711"/>
                  </a:lnTo>
                  <a:cubicBezTo>
                    <a:pt x="14383" y="35791"/>
                    <a:pt x="14457" y="35868"/>
                    <a:pt x="14540" y="35943"/>
                  </a:cubicBezTo>
                  <a:cubicBezTo>
                    <a:pt x="14540" y="35943"/>
                    <a:pt x="14540" y="35943"/>
                    <a:pt x="14540" y="35943"/>
                  </a:cubicBezTo>
                  <a:lnTo>
                    <a:pt x="14540" y="35943"/>
                  </a:lnTo>
                  <a:cubicBezTo>
                    <a:pt x="14598" y="35997"/>
                    <a:pt x="14657" y="36048"/>
                    <a:pt x="14717" y="36093"/>
                  </a:cubicBezTo>
                  <a:lnTo>
                    <a:pt x="14717" y="36093"/>
                  </a:lnTo>
                  <a:cubicBezTo>
                    <a:pt x="16049" y="37194"/>
                    <a:pt x="17673" y="37801"/>
                    <a:pt x="19281" y="37801"/>
                  </a:cubicBezTo>
                  <a:cubicBezTo>
                    <a:pt x="20553" y="37801"/>
                    <a:pt x="21816" y="37421"/>
                    <a:pt x="22917" y="36605"/>
                  </a:cubicBezTo>
                  <a:cubicBezTo>
                    <a:pt x="23785" y="35943"/>
                    <a:pt x="24446" y="35190"/>
                    <a:pt x="25200" y="34414"/>
                  </a:cubicBezTo>
                  <a:cubicBezTo>
                    <a:pt x="28053" y="31561"/>
                    <a:pt x="30997" y="28707"/>
                    <a:pt x="33851" y="25763"/>
                  </a:cubicBezTo>
                  <a:cubicBezTo>
                    <a:pt x="36521" y="23207"/>
                    <a:pt x="39374" y="20353"/>
                    <a:pt x="37480" y="16153"/>
                  </a:cubicBezTo>
                  <a:cubicBezTo>
                    <a:pt x="36338" y="13506"/>
                    <a:pt x="33189" y="11315"/>
                    <a:pt x="31203" y="9215"/>
                  </a:cubicBezTo>
                  <a:cubicBezTo>
                    <a:pt x="28715" y="6841"/>
                    <a:pt x="26341" y="4262"/>
                    <a:pt x="23876" y="1979"/>
                  </a:cubicBezTo>
                  <a:cubicBezTo>
                    <a:pt x="22455" y="608"/>
                    <a:pt x="20889" y="0"/>
                    <a:pt x="19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916" name="Google Shape;916;p32">
              <a:extLst>
                <a:ext uri="{FF2B5EF4-FFF2-40B4-BE49-F238E27FC236}">
                  <a16:creationId xmlns:a16="http://schemas.microsoft.com/office/drawing/2014/main" id="{B90DC62C-34FE-BE15-A1AB-FE2E8EE9F263}"/>
                </a:ext>
              </a:extLst>
            </p:cNvPr>
            <p:cNvSpPr/>
            <p:nvPr/>
          </p:nvSpPr>
          <p:spPr>
            <a:xfrm>
              <a:off x="2846475" y="3823700"/>
              <a:ext cx="872525" cy="853425"/>
            </a:xfrm>
            <a:custGeom>
              <a:avLst/>
              <a:gdLst/>
              <a:ahLst/>
              <a:cxnLst/>
              <a:rect l="l" t="t" r="r" b="b"/>
              <a:pathLst>
                <a:path w="34901" h="34137" extrusionOk="0">
                  <a:moveTo>
                    <a:pt x="17450" y="1"/>
                  </a:moveTo>
                  <a:cubicBezTo>
                    <a:pt x="16286" y="1"/>
                    <a:pt x="15122" y="452"/>
                    <a:pt x="14266" y="1353"/>
                  </a:cubicBezTo>
                  <a:lnTo>
                    <a:pt x="1712" y="13816"/>
                  </a:lnTo>
                  <a:cubicBezTo>
                    <a:pt x="0" y="15619"/>
                    <a:pt x="0" y="18586"/>
                    <a:pt x="1712" y="20298"/>
                  </a:cubicBezTo>
                  <a:lnTo>
                    <a:pt x="14266" y="32852"/>
                  </a:lnTo>
                  <a:cubicBezTo>
                    <a:pt x="15122" y="33708"/>
                    <a:pt x="16286" y="34136"/>
                    <a:pt x="17450" y="34136"/>
                  </a:cubicBezTo>
                  <a:cubicBezTo>
                    <a:pt x="18615" y="34136"/>
                    <a:pt x="19779" y="33708"/>
                    <a:pt x="20635" y="32852"/>
                  </a:cubicBezTo>
                  <a:lnTo>
                    <a:pt x="33188" y="20298"/>
                  </a:lnTo>
                  <a:cubicBezTo>
                    <a:pt x="34900" y="18586"/>
                    <a:pt x="34900" y="15619"/>
                    <a:pt x="33188" y="13816"/>
                  </a:cubicBezTo>
                  <a:lnTo>
                    <a:pt x="20635" y="1353"/>
                  </a:lnTo>
                  <a:cubicBezTo>
                    <a:pt x="19779" y="452"/>
                    <a:pt x="18615" y="1"/>
                    <a:pt x="17450" y="1"/>
                  </a:cubicBezTo>
                  <a:close/>
                </a:path>
              </a:pathLst>
            </a:custGeom>
            <a:solidFill>
              <a:srgbClr val="9E50A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05</a:t>
              </a:r>
              <a:endParaRPr sz="2400" b="1">
                <a:solidFill>
                  <a:schemeClr val="lt1"/>
                </a:solidFill>
                <a:latin typeface="Fira Sans Extra Condensed"/>
                <a:ea typeface="Fira Sans Extra Condensed"/>
                <a:cs typeface="Fira Sans Extra Condensed"/>
                <a:sym typeface="Fira Sans Extra Condensed"/>
              </a:endParaRPr>
            </a:p>
          </p:txBody>
        </p:sp>
        <p:sp>
          <p:nvSpPr>
            <p:cNvPr id="917" name="Google Shape;917;p32">
              <a:extLst>
                <a:ext uri="{FF2B5EF4-FFF2-40B4-BE49-F238E27FC236}">
                  <a16:creationId xmlns:a16="http://schemas.microsoft.com/office/drawing/2014/main" id="{C6488BB5-8F7F-AAC4-FFBF-92210219B0DE}"/>
                </a:ext>
              </a:extLst>
            </p:cNvPr>
            <p:cNvSpPr/>
            <p:nvPr/>
          </p:nvSpPr>
          <p:spPr>
            <a:xfrm>
              <a:off x="3462252" y="3985625"/>
              <a:ext cx="3449901"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457200" tIns="91425" rIns="457200" bIns="91425" anchor="ctr" anchorCtr="0">
              <a:noAutofit/>
            </a:bodyPr>
            <a:lstStyle/>
            <a:p>
              <a:r>
                <a:rPr lang="en-US" sz="1200">
                  <a:solidFill>
                    <a:schemeClr val="dk1"/>
                  </a:solidFill>
                  <a:ea typeface="Roboto"/>
                  <a:sym typeface="Roboto"/>
                </a:rPr>
                <a:t>Finalize the release solution</a:t>
              </a:r>
              <a:endParaRPr lang="en-US" sz="1600"/>
            </a:p>
          </p:txBody>
        </p:sp>
        <p:sp>
          <p:nvSpPr>
            <p:cNvPr id="918" name="Google Shape;918;p32">
              <a:extLst>
                <a:ext uri="{FF2B5EF4-FFF2-40B4-BE49-F238E27FC236}">
                  <a16:creationId xmlns:a16="http://schemas.microsoft.com/office/drawing/2014/main" id="{EB6A00CF-BA3A-EE1C-EF28-4CF297DAABA2}"/>
                </a:ext>
              </a:extLst>
            </p:cNvPr>
            <p:cNvSpPr/>
            <p:nvPr/>
          </p:nvSpPr>
          <p:spPr>
            <a:xfrm>
              <a:off x="7139425" y="3928425"/>
              <a:ext cx="1547400" cy="647100"/>
            </a:xfrm>
            <a:prstGeom prst="roundRect">
              <a:avLst>
                <a:gd name="adj" fmla="val 50000"/>
              </a:avLst>
            </a:prstGeom>
            <a:solidFill>
              <a:srgbClr val="9E50AB"/>
            </a:solidFill>
            <a:ln>
              <a:noFill/>
            </a:ln>
          </p:spPr>
          <p:txBody>
            <a:bodyPr spcFirstLastPara="1" wrap="square" lIns="91425" tIns="91425" rIns="91425" bIns="91425" anchor="ctr" anchorCtr="0">
              <a:noAutofit/>
            </a:bodyPr>
            <a:lstStyle/>
            <a:p>
              <a:pPr algn="ctr"/>
              <a:r>
                <a:rPr lang="en" sz="1800">
                  <a:solidFill>
                    <a:srgbClr val="FFFFFF"/>
                  </a:solidFill>
                  <a:latin typeface="Fira Sans Extra Condensed Medium"/>
                  <a:ea typeface="Fira Sans Extra Condensed Medium"/>
                  <a:cs typeface="Fira Sans Extra Condensed Medium"/>
                  <a:sym typeface="Fira Sans Extra Condensed Medium"/>
                </a:rPr>
                <a:t>Sprint 5</a:t>
              </a:r>
              <a:endParaRPr lang="en" sz="1800">
                <a:solidFill>
                  <a:srgbClr val="FFFFFF"/>
                </a:solidFill>
                <a:latin typeface="Fira Sans Extra Condensed Medium"/>
                <a:ea typeface="Fira Sans Extra Condensed Medium"/>
                <a:cs typeface="Fira Sans Extra Condensed Medium"/>
              </a:endParaRPr>
            </a:p>
          </p:txBody>
        </p:sp>
      </p:grpSp>
      <p:grpSp>
        <p:nvGrpSpPr>
          <p:cNvPr id="919" name="Google Shape;919;p32">
            <a:extLst>
              <a:ext uri="{FF2B5EF4-FFF2-40B4-BE49-F238E27FC236}">
                <a16:creationId xmlns:a16="http://schemas.microsoft.com/office/drawing/2014/main" id="{3A4632BA-BE3D-2A95-F809-ED8CA0914C23}"/>
              </a:ext>
            </a:extLst>
          </p:cNvPr>
          <p:cNvGrpSpPr/>
          <p:nvPr/>
        </p:nvGrpSpPr>
        <p:grpSpPr>
          <a:xfrm>
            <a:off x="770765" y="1154450"/>
            <a:ext cx="1959335" cy="3492850"/>
            <a:chOff x="770765" y="1154450"/>
            <a:chExt cx="1959335" cy="3492850"/>
          </a:xfrm>
        </p:grpSpPr>
        <p:sp>
          <p:nvSpPr>
            <p:cNvPr id="920" name="Google Shape;920;p32">
              <a:extLst>
                <a:ext uri="{FF2B5EF4-FFF2-40B4-BE49-F238E27FC236}">
                  <a16:creationId xmlns:a16="http://schemas.microsoft.com/office/drawing/2014/main" id="{C246366F-A0D7-ADF3-8299-9C5999512294}"/>
                </a:ext>
              </a:extLst>
            </p:cNvPr>
            <p:cNvSpPr/>
            <p:nvPr/>
          </p:nvSpPr>
          <p:spPr>
            <a:xfrm>
              <a:off x="846975" y="1154450"/>
              <a:ext cx="1804375" cy="3492850"/>
            </a:xfrm>
            <a:custGeom>
              <a:avLst/>
              <a:gdLst/>
              <a:ahLst/>
              <a:cxnLst/>
              <a:rect l="l" t="t" r="r" b="b"/>
              <a:pathLst>
                <a:path w="72175" h="139714" extrusionOk="0">
                  <a:moveTo>
                    <a:pt x="54193" y="29672"/>
                  </a:moveTo>
                  <a:lnTo>
                    <a:pt x="54193" y="29672"/>
                  </a:lnTo>
                  <a:cubicBezTo>
                    <a:pt x="54199" y="29672"/>
                    <a:pt x="54205" y="29673"/>
                    <a:pt x="54211" y="29673"/>
                  </a:cubicBezTo>
                  <a:cubicBezTo>
                    <a:pt x="54244" y="29723"/>
                    <a:pt x="54255" y="29742"/>
                    <a:pt x="54253" y="29742"/>
                  </a:cubicBezTo>
                  <a:cubicBezTo>
                    <a:pt x="54250" y="29742"/>
                    <a:pt x="54223" y="29708"/>
                    <a:pt x="54193" y="29672"/>
                  </a:cubicBezTo>
                  <a:close/>
                  <a:moveTo>
                    <a:pt x="2078" y="0"/>
                  </a:moveTo>
                  <a:cubicBezTo>
                    <a:pt x="1051" y="0"/>
                    <a:pt x="1" y="959"/>
                    <a:pt x="1" y="2100"/>
                  </a:cubicBezTo>
                  <a:cubicBezTo>
                    <a:pt x="92" y="3127"/>
                    <a:pt x="936" y="4086"/>
                    <a:pt x="2078" y="4086"/>
                  </a:cubicBezTo>
                  <a:cubicBezTo>
                    <a:pt x="3904" y="4086"/>
                    <a:pt x="5707" y="4177"/>
                    <a:pt x="7510" y="4268"/>
                  </a:cubicBezTo>
                  <a:cubicBezTo>
                    <a:pt x="8355" y="4382"/>
                    <a:pt x="9222" y="4474"/>
                    <a:pt x="10067" y="4565"/>
                  </a:cubicBezTo>
                  <a:cubicBezTo>
                    <a:pt x="10363" y="4565"/>
                    <a:pt x="10546" y="4656"/>
                    <a:pt x="10751" y="4656"/>
                  </a:cubicBezTo>
                  <a:lnTo>
                    <a:pt x="11025" y="4656"/>
                  </a:lnTo>
                  <a:cubicBezTo>
                    <a:pt x="11505" y="4748"/>
                    <a:pt x="11893" y="4839"/>
                    <a:pt x="12349" y="4839"/>
                  </a:cubicBezTo>
                  <a:cubicBezTo>
                    <a:pt x="15773" y="5410"/>
                    <a:pt x="19197" y="6277"/>
                    <a:pt x="22529" y="7327"/>
                  </a:cubicBezTo>
                  <a:cubicBezTo>
                    <a:pt x="24150" y="7898"/>
                    <a:pt x="25679" y="8468"/>
                    <a:pt x="27300" y="9130"/>
                  </a:cubicBezTo>
                  <a:cubicBezTo>
                    <a:pt x="27373" y="9130"/>
                    <a:pt x="27694" y="9247"/>
                    <a:pt x="27621" y="9247"/>
                  </a:cubicBezTo>
                  <a:cubicBezTo>
                    <a:pt x="27603" y="9247"/>
                    <a:pt x="27560" y="9240"/>
                    <a:pt x="27482" y="9221"/>
                  </a:cubicBezTo>
                  <a:lnTo>
                    <a:pt x="27482" y="9221"/>
                  </a:lnTo>
                  <a:cubicBezTo>
                    <a:pt x="27756" y="9313"/>
                    <a:pt x="27962" y="9313"/>
                    <a:pt x="28144" y="9404"/>
                  </a:cubicBezTo>
                  <a:cubicBezTo>
                    <a:pt x="28532" y="9609"/>
                    <a:pt x="28897" y="9792"/>
                    <a:pt x="29377" y="9975"/>
                  </a:cubicBezTo>
                  <a:cubicBezTo>
                    <a:pt x="30153" y="10363"/>
                    <a:pt x="30815" y="10751"/>
                    <a:pt x="31568" y="11116"/>
                  </a:cubicBezTo>
                  <a:cubicBezTo>
                    <a:pt x="34604" y="12645"/>
                    <a:pt x="37457" y="14357"/>
                    <a:pt x="40219" y="16252"/>
                  </a:cubicBezTo>
                  <a:cubicBezTo>
                    <a:pt x="40881" y="16731"/>
                    <a:pt x="41565" y="17302"/>
                    <a:pt x="42227" y="17781"/>
                  </a:cubicBezTo>
                  <a:cubicBezTo>
                    <a:pt x="42319" y="17872"/>
                    <a:pt x="42410" y="17872"/>
                    <a:pt x="42501" y="17963"/>
                  </a:cubicBezTo>
                  <a:cubicBezTo>
                    <a:pt x="42593" y="18078"/>
                    <a:pt x="42798" y="18169"/>
                    <a:pt x="42981" y="18352"/>
                  </a:cubicBezTo>
                  <a:cubicBezTo>
                    <a:pt x="43277" y="18648"/>
                    <a:pt x="43643" y="18922"/>
                    <a:pt x="44031" y="19219"/>
                  </a:cubicBezTo>
                  <a:cubicBezTo>
                    <a:pt x="45263" y="20246"/>
                    <a:pt x="46496" y="21387"/>
                    <a:pt x="47728" y="22529"/>
                  </a:cubicBezTo>
                  <a:cubicBezTo>
                    <a:pt x="48870" y="23670"/>
                    <a:pt x="50125" y="24925"/>
                    <a:pt x="51152" y="26158"/>
                  </a:cubicBezTo>
                  <a:cubicBezTo>
                    <a:pt x="51723" y="26728"/>
                    <a:pt x="52293" y="27390"/>
                    <a:pt x="52864" y="28052"/>
                  </a:cubicBezTo>
                  <a:cubicBezTo>
                    <a:pt x="53069" y="28349"/>
                    <a:pt x="53343" y="28714"/>
                    <a:pt x="53640" y="29011"/>
                  </a:cubicBezTo>
                  <a:cubicBezTo>
                    <a:pt x="53731" y="29194"/>
                    <a:pt x="53914" y="29285"/>
                    <a:pt x="54005" y="29490"/>
                  </a:cubicBezTo>
                  <a:cubicBezTo>
                    <a:pt x="54005" y="29561"/>
                    <a:pt x="54074" y="29632"/>
                    <a:pt x="54148" y="29660"/>
                  </a:cubicBezTo>
                  <a:lnTo>
                    <a:pt x="54148" y="29660"/>
                  </a:lnTo>
                  <a:cubicBezTo>
                    <a:pt x="54163" y="29687"/>
                    <a:pt x="54184" y="29721"/>
                    <a:pt x="54211" y="29764"/>
                  </a:cubicBezTo>
                  <a:cubicBezTo>
                    <a:pt x="56288" y="32435"/>
                    <a:pt x="58114" y="35288"/>
                    <a:pt x="59712" y="38232"/>
                  </a:cubicBezTo>
                  <a:cubicBezTo>
                    <a:pt x="60579" y="39647"/>
                    <a:pt x="61332" y="41177"/>
                    <a:pt x="61994" y="42706"/>
                  </a:cubicBezTo>
                  <a:cubicBezTo>
                    <a:pt x="62200" y="43071"/>
                    <a:pt x="62382" y="43459"/>
                    <a:pt x="62473" y="43847"/>
                  </a:cubicBezTo>
                  <a:cubicBezTo>
                    <a:pt x="62565" y="44030"/>
                    <a:pt x="62679" y="44213"/>
                    <a:pt x="62770" y="44418"/>
                  </a:cubicBezTo>
                  <a:cubicBezTo>
                    <a:pt x="62724" y="44331"/>
                    <a:pt x="62704" y="44297"/>
                    <a:pt x="62699" y="44297"/>
                  </a:cubicBezTo>
                  <a:cubicBezTo>
                    <a:pt x="62682" y="44297"/>
                    <a:pt x="62861" y="44712"/>
                    <a:pt x="62861" y="44783"/>
                  </a:cubicBezTo>
                  <a:cubicBezTo>
                    <a:pt x="63250" y="45559"/>
                    <a:pt x="63523" y="46312"/>
                    <a:pt x="63820" y="47180"/>
                  </a:cubicBezTo>
                  <a:cubicBezTo>
                    <a:pt x="64961" y="50398"/>
                    <a:pt x="65897" y="53731"/>
                    <a:pt x="66559" y="57063"/>
                  </a:cubicBezTo>
                  <a:cubicBezTo>
                    <a:pt x="66765" y="57908"/>
                    <a:pt x="66947" y="58866"/>
                    <a:pt x="67039" y="59734"/>
                  </a:cubicBezTo>
                  <a:cubicBezTo>
                    <a:pt x="67130" y="60099"/>
                    <a:pt x="67244" y="60487"/>
                    <a:pt x="67244" y="60875"/>
                  </a:cubicBezTo>
                  <a:cubicBezTo>
                    <a:pt x="67244" y="60962"/>
                    <a:pt x="67244" y="61049"/>
                    <a:pt x="67323" y="61136"/>
                  </a:cubicBezTo>
                  <a:lnTo>
                    <a:pt x="67323" y="61136"/>
                  </a:lnTo>
                  <a:cubicBezTo>
                    <a:pt x="67330" y="61178"/>
                    <a:pt x="67335" y="61218"/>
                    <a:pt x="67335" y="61240"/>
                  </a:cubicBezTo>
                  <a:cubicBezTo>
                    <a:pt x="67335" y="61446"/>
                    <a:pt x="67335" y="61720"/>
                    <a:pt x="67427" y="61902"/>
                  </a:cubicBezTo>
                  <a:cubicBezTo>
                    <a:pt x="67609" y="63728"/>
                    <a:pt x="67700" y="65440"/>
                    <a:pt x="67815" y="67243"/>
                  </a:cubicBezTo>
                  <a:cubicBezTo>
                    <a:pt x="67906" y="70850"/>
                    <a:pt x="67815" y="74456"/>
                    <a:pt x="67335" y="77994"/>
                  </a:cubicBezTo>
                  <a:lnTo>
                    <a:pt x="67335" y="78565"/>
                  </a:lnTo>
                  <a:cubicBezTo>
                    <a:pt x="67244" y="78656"/>
                    <a:pt x="67244" y="78747"/>
                    <a:pt x="67244" y="78838"/>
                  </a:cubicBezTo>
                  <a:cubicBezTo>
                    <a:pt x="67244" y="79318"/>
                    <a:pt x="67130" y="79797"/>
                    <a:pt x="67039" y="80276"/>
                  </a:cubicBezTo>
                  <a:cubicBezTo>
                    <a:pt x="66947" y="81030"/>
                    <a:pt x="66765" y="81874"/>
                    <a:pt x="66559" y="82742"/>
                  </a:cubicBezTo>
                  <a:cubicBezTo>
                    <a:pt x="66285" y="84453"/>
                    <a:pt x="65806" y="86165"/>
                    <a:pt x="65327" y="87877"/>
                  </a:cubicBezTo>
                  <a:cubicBezTo>
                    <a:pt x="64847" y="89498"/>
                    <a:pt x="64391" y="91210"/>
                    <a:pt x="63706" y="92830"/>
                  </a:cubicBezTo>
                  <a:cubicBezTo>
                    <a:pt x="63432" y="93584"/>
                    <a:pt x="63135" y="94337"/>
                    <a:pt x="62861" y="95113"/>
                  </a:cubicBezTo>
                  <a:cubicBezTo>
                    <a:pt x="62799" y="95239"/>
                    <a:pt x="62736" y="95462"/>
                    <a:pt x="62733" y="95462"/>
                  </a:cubicBezTo>
                  <a:cubicBezTo>
                    <a:pt x="62731" y="95462"/>
                    <a:pt x="62742" y="95416"/>
                    <a:pt x="62770" y="95295"/>
                  </a:cubicBezTo>
                  <a:lnTo>
                    <a:pt x="62770" y="95295"/>
                  </a:lnTo>
                  <a:cubicBezTo>
                    <a:pt x="62679" y="95478"/>
                    <a:pt x="62565" y="95684"/>
                    <a:pt x="62473" y="95866"/>
                  </a:cubicBezTo>
                  <a:cubicBezTo>
                    <a:pt x="62291" y="96345"/>
                    <a:pt x="62200" y="96711"/>
                    <a:pt x="61994" y="97099"/>
                  </a:cubicBezTo>
                  <a:cubicBezTo>
                    <a:pt x="60579" y="100249"/>
                    <a:pt x="58867" y="103193"/>
                    <a:pt x="57064" y="105955"/>
                  </a:cubicBezTo>
                  <a:cubicBezTo>
                    <a:pt x="56125" y="107341"/>
                    <a:pt x="55186" y="108749"/>
                    <a:pt x="54183" y="110050"/>
                  </a:cubicBezTo>
                  <a:lnTo>
                    <a:pt x="54183" y="110050"/>
                  </a:lnTo>
                  <a:cubicBezTo>
                    <a:pt x="54116" y="110113"/>
                    <a:pt x="53966" y="110262"/>
                    <a:pt x="53914" y="110315"/>
                  </a:cubicBezTo>
                  <a:cubicBezTo>
                    <a:pt x="53823" y="110520"/>
                    <a:pt x="53731" y="110703"/>
                    <a:pt x="53549" y="110794"/>
                  </a:cubicBezTo>
                  <a:cubicBezTo>
                    <a:pt x="53343" y="111182"/>
                    <a:pt x="53069" y="111456"/>
                    <a:pt x="52773" y="111752"/>
                  </a:cubicBezTo>
                  <a:cubicBezTo>
                    <a:pt x="52202" y="112414"/>
                    <a:pt x="51723" y="113076"/>
                    <a:pt x="51152" y="113647"/>
                  </a:cubicBezTo>
                  <a:cubicBezTo>
                    <a:pt x="48870" y="116226"/>
                    <a:pt x="46404" y="118509"/>
                    <a:pt x="43848" y="120677"/>
                  </a:cubicBezTo>
                  <a:cubicBezTo>
                    <a:pt x="43551" y="120974"/>
                    <a:pt x="43277" y="121156"/>
                    <a:pt x="42981" y="121453"/>
                  </a:cubicBezTo>
                  <a:cubicBezTo>
                    <a:pt x="42798" y="121545"/>
                    <a:pt x="42593" y="121636"/>
                    <a:pt x="42501" y="121818"/>
                  </a:cubicBezTo>
                  <a:cubicBezTo>
                    <a:pt x="42410" y="121818"/>
                    <a:pt x="42319" y="121933"/>
                    <a:pt x="42227" y="122024"/>
                  </a:cubicBezTo>
                  <a:cubicBezTo>
                    <a:pt x="41565" y="122503"/>
                    <a:pt x="40881" y="123074"/>
                    <a:pt x="40127" y="123530"/>
                  </a:cubicBezTo>
                  <a:cubicBezTo>
                    <a:pt x="38804" y="124489"/>
                    <a:pt x="37366" y="125448"/>
                    <a:pt x="35950" y="126292"/>
                  </a:cubicBezTo>
                  <a:cubicBezTo>
                    <a:pt x="34421" y="127160"/>
                    <a:pt x="33006" y="128004"/>
                    <a:pt x="31477" y="128780"/>
                  </a:cubicBezTo>
                  <a:cubicBezTo>
                    <a:pt x="30723" y="129145"/>
                    <a:pt x="29947" y="129442"/>
                    <a:pt x="29194" y="129807"/>
                  </a:cubicBezTo>
                  <a:cubicBezTo>
                    <a:pt x="28806" y="130013"/>
                    <a:pt x="28441" y="130195"/>
                    <a:pt x="28053" y="130378"/>
                  </a:cubicBezTo>
                  <a:cubicBezTo>
                    <a:pt x="27870" y="130378"/>
                    <a:pt x="27665" y="130492"/>
                    <a:pt x="27482" y="130583"/>
                  </a:cubicBezTo>
                  <a:cubicBezTo>
                    <a:pt x="27582" y="130531"/>
                    <a:pt x="27618" y="130511"/>
                    <a:pt x="27616" y="130511"/>
                  </a:cubicBezTo>
                  <a:cubicBezTo>
                    <a:pt x="27607" y="130511"/>
                    <a:pt x="27270" y="130675"/>
                    <a:pt x="27186" y="130675"/>
                  </a:cubicBezTo>
                  <a:cubicBezTo>
                    <a:pt x="23967" y="131998"/>
                    <a:pt x="20726" y="133048"/>
                    <a:pt x="17393" y="133802"/>
                  </a:cubicBezTo>
                  <a:cubicBezTo>
                    <a:pt x="15682" y="134281"/>
                    <a:pt x="13970" y="134578"/>
                    <a:pt x="12258" y="134852"/>
                  </a:cubicBezTo>
                  <a:cubicBezTo>
                    <a:pt x="11778" y="134943"/>
                    <a:pt x="11413" y="135057"/>
                    <a:pt x="10934" y="135057"/>
                  </a:cubicBezTo>
                  <a:cubicBezTo>
                    <a:pt x="10913" y="135062"/>
                    <a:pt x="10895" y="135066"/>
                    <a:pt x="10880" y="135070"/>
                  </a:cubicBezTo>
                  <a:lnTo>
                    <a:pt x="10880" y="135070"/>
                  </a:lnTo>
                  <a:cubicBezTo>
                    <a:pt x="10876" y="135063"/>
                    <a:pt x="10844" y="135057"/>
                    <a:pt x="10751" y="135057"/>
                  </a:cubicBezTo>
                  <a:cubicBezTo>
                    <a:pt x="10546" y="135148"/>
                    <a:pt x="10272" y="135148"/>
                    <a:pt x="9975" y="135148"/>
                  </a:cubicBezTo>
                  <a:cubicBezTo>
                    <a:pt x="9131" y="135331"/>
                    <a:pt x="8172" y="135331"/>
                    <a:pt x="7328" y="135422"/>
                  </a:cubicBezTo>
                  <a:cubicBezTo>
                    <a:pt x="5616" y="135628"/>
                    <a:pt x="3790" y="135628"/>
                    <a:pt x="2078" y="135628"/>
                  </a:cubicBezTo>
                  <a:cubicBezTo>
                    <a:pt x="1051" y="135628"/>
                    <a:pt x="1" y="136564"/>
                    <a:pt x="1" y="137705"/>
                  </a:cubicBezTo>
                  <a:cubicBezTo>
                    <a:pt x="92" y="138755"/>
                    <a:pt x="936" y="139713"/>
                    <a:pt x="2078" y="139713"/>
                  </a:cubicBezTo>
                  <a:cubicBezTo>
                    <a:pt x="9313" y="139713"/>
                    <a:pt x="16640" y="138572"/>
                    <a:pt x="23579" y="136381"/>
                  </a:cubicBezTo>
                  <a:cubicBezTo>
                    <a:pt x="30244" y="134190"/>
                    <a:pt x="36612" y="131063"/>
                    <a:pt x="42410" y="126954"/>
                  </a:cubicBezTo>
                  <a:cubicBezTo>
                    <a:pt x="48208" y="122777"/>
                    <a:pt x="53343" y="117824"/>
                    <a:pt x="57635" y="112232"/>
                  </a:cubicBezTo>
                  <a:cubicBezTo>
                    <a:pt x="61903" y="106617"/>
                    <a:pt x="65327" y="100431"/>
                    <a:pt x="67700" y="93766"/>
                  </a:cubicBezTo>
                  <a:cubicBezTo>
                    <a:pt x="70188" y="87010"/>
                    <a:pt x="71604" y="79797"/>
                    <a:pt x="71900" y="72562"/>
                  </a:cubicBezTo>
                  <a:cubicBezTo>
                    <a:pt x="72174" y="65235"/>
                    <a:pt x="71330" y="57816"/>
                    <a:pt x="69321" y="50786"/>
                  </a:cubicBezTo>
                  <a:cubicBezTo>
                    <a:pt x="67427" y="44030"/>
                    <a:pt x="64391" y="37570"/>
                    <a:pt x="60579" y="31659"/>
                  </a:cubicBezTo>
                  <a:cubicBezTo>
                    <a:pt x="56676" y="25861"/>
                    <a:pt x="52019" y="20543"/>
                    <a:pt x="46701" y="16160"/>
                  </a:cubicBezTo>
                  <a:cubicBezTo>
                    <a:pt x="41177" y="11595"/>
                    <a:pt x="35083" y="7898"/>
                    <a:pt x="28441" y="5227"/>
                  </a:cubicBezTo>
                  <a:cubicBezTo>
                    <a:pt x="21776" y="2374"/>
                    <a:pt x="14632" y="753"/>
                    <a:pt x="7419" y="183"/>
                  </a:cubicBezTo>
                  <a:cubicBezTo>
                    <a:pt x="5616" y="91"/>
                    <a:pt x="3904" y="0"/>
                    <a:pt x="20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2">
              <a:extLst>
                <a:ext uri="{FF2B5EF4-FFF2-40B4-BE49-F238E27FC236}">
                  <a16:creationId xmlns:a16="http://schemas.microsoft.com/office/drawing/2014/main" id="{6FC4BA25-0879-4CC8-40B9-0601371F2495}"/>
                </a:ext>
              </a:extLst>
            </p:cNvPr>
            <p:cNvSpPr/>
            <p:nvPr/>
          </p:nvSpPr>
          <p:spPr>
            <a:xfrm>
              <a:off x="1588800" y="1305950"/>
              <a:ext cx="283050" cy="273850"/>
            </a:xfrm>
            <a:custGeom>
              <a:avLst/>
              <a:gdLst/>
              <a:ahLst/>
              <a:cxnLst/>
              <a:rect l="l" t="t" r="r" b="b"/>
              <a:pathLst>
                <a:path w="11322" h="10954" extrusionOk="0">
                  <a:moveTo>
                    <a:pt x="5616" y="3458"/>
                  </a:moveTo>
                  <a:cubicBezTo>
                    <a:pt x="5536" y="3477"/>
                    <a:pt x="5489" y="3488"/>
                    <a:pt x="5466" y="3494"/>
                  </a:cubicBezTo>
                  <a:lnTo>
                    <a:pt x="5466" y="3494"/>
                  </a:lnTo>
                  <a:cubicBezTo>
                    <a:pt x="5476" y="3484"/>
                    <a:pt x="5488" y="3472"/>
                    <a:pt x="5501" y="3458"/>
                  </a:cubicBezTo>
                  <a:close/>
                  <a:moveTo>
                    <a:pt x="5136" y="3549"/>
                  </a:moveTo>
                  <a:cubicBezTo>
                    <a:pt x="5136" y="3566"/>
                    <a:pt x="5123" y="3583"/>
                    <a:pt x="5103" y="3599"/>
                  </a:cubicBezTo>
                  <a:lnTo>
                    <a:pt x="5103" y="3599"/>
                  </a:lnTo>
                  <a:cubicBezTo>
                    <a:pt x="5116" y="3584"/>
                    <a:pt x="5127" y="3568"/>
                    <a:pt x="5136" y="3549"/>
                  </a:cubicBezTo>
                  <a:close/>
                  <a:moveTo>
                    <a:pt x="5005" y="3653"/>
                  </a:moveTo>
                  <a:cubicBezTo>
                    <a:pt x="4968" y="3669"/>
                    <a:pt x="4937" y="3679"/>
                    <a:pt x="4933" y="3679"/>
                  </a:cubicBezTo>
                  <a:cubicBezTo>
                    <a:pt x="4930" y="3679"/>
                    <a:pt x="4949" y="3671"/>
                    <a:pt x="5005" y="3653"/>
                  </a:cubicBezTo>
                  <a:close/>
                  <a:moveTo>
                    <a:pt x="7030" y="3823"/>
                  </a:moveTo>
                  <a:cubicBezTo>
                    <a:pt x="7031" y="3823"/>
                    <a:pt x="7031" y="3823"/>
                    <a:pt x="7031" y="3823"/>
                  </a:cubicBezTo>
                  <a:cubicBezTo>
                    <a:pt x="7118" y="3910"/>
                    <a:pt x="7204" y="3914"/>
                    <a:pt x="7213" y="4013"/>
                  </a:cubicBezTo>
                  <a:lnTo>
                    <a:pt x="7213" y="4013"/>
                  </a:lnTo>
                  <a:cubicBezTo>
                    <a:pt x="7179" y="3982"/>
                    <a:pt x="7150" y="3949"/>
                    <a:pt x="7122" y="3915"/>
                  </a:cubicBezTo>
                  <a:cubicBezTo>
                    <a:pt x="7072" y="3865"/>
                    <a:pt x="7043" y="3836"/>
                    <a:pt x="7030" y="3823"/>
                  </a:cubicBezTo>
                  <a:close/>
                  <a:moveTo>
                    <a:pt x="7410" y="4157"/>
                  </a:moveTo>
                  <a:cubicBezTo>
                    <a:pt x="7441" y="4175"/>
                    <a:pt x="7474" y="4193"/>
                    <a:pt x="7510" y="4211"/>
                  </a:cubicBezTo>
                  <a:cubicBezTo>
                    <a:pt x="7547" y="4267"/>
                    <a:pt x="7557" y="4288"/>
                    <a:pt x="7551" y="4288"/>
                  </a:cubicBezTo>
                  <a:cubicBezTo>
                    <a:pt x="7537" y="4288"/>
                    <a:pt x="7460" y="4205"/>
                    <a:pt x="7410" y="4157"/>
                  </a:cubicBezTo>
                  <a:close/>
                  <a:moveTo>
                    <a:pt x="7859" y="5183"/>
                  </a:moveTo>
                  <a:cubicBezTo>
                    <a:pt x="7835" y="5295"/>
                    <a:pt x="7852" y="5355"/>
                    <a:pt x="7871" y="5355"/>
                  </a:cubicBezTo>
                  <a:cubicBezTo>
                    <a:pt x="7884" y="5355"/>
                    <a:pt x="7898" y="5325"/>
                    <a:pt x="7898" y="5261"/>
                  </a:cubicBezTo>
                  <a:cubicBezTo>
                    <a:pt x="7883" y="5235"/>
                    <a:pt x="7871" y="5209"/>
                    <a:pt x="7859" y="5183"/>
                  </a:cubicBezTo>
                  <a:close/>
                  <a:moveTo>
                    <a:pt x="3799" y="5669"/>
                  </a:moveTo>
                  <a:cubicBezTo>
                    <a:pt x="3809" y="5669"/>
                    <a:pt x="3827" y="5734"/>
                    <a:pt x="3845" y="5794"/>
                  </a:cubicBezTo>
                  <a:lnTo>
                    <a:pt x="3845" y="5794"/>
                  </a:lnTo>
                  <a:cubicBezTo>
                    <a:pt x="3830" y="5777"/>
                    <a:pt x="3812" y="5759"/>
                    <a:pt x="3790" y="5741"/>
                  </a:cubicBezTo>
                  <a:cubicBezTo>
                    <a:pt x="3790" y="5689"/>
                    <a:pt x="3793" y="5669"/>
                    <a:pt x="3799" y="5669"/>
                  </a:cubicBezTo>
                  <a:close/>
                  <a:moveTo>
                    <a:pt x="4051" y="6362"/>
                  </a:moveTo>
                  <a:cubicBezTo>
                    <a:pt x="4063" y="6377"/>
                    <a:pt x="4074" y="6391"/>
                    <a:pt x="4086" y="6403"/>
                  </a:cubicBezTo>
                  <a:cubicBezTo>
                    <a:pt x="4074" y="6388"/>
                    <a:pt x="4062" y="6375"/>
                    <a:pt x="4051" y="6362"/>
                  </a:cubicBezTo>
                  <a:close/>
                  <a:moveTo>
                    <a:pt x="4266" y="6741"/>
                  </a:moveTo>
                  <a:lnTo>
                    <a:pt x="4266" y="6741"/>
                  </a:lnTo>
                  <a:cubicBezTo>
                    <a:pt x="4321" y="6798"/>
                    <a:pt x="4337" y="6856"/>
                    <a:pt x="4325" y="6856"/>
                  </a:cubicBezTo>
                  <a:cubicBezTo>
                    <a:pt x="4317" y="6856"/>
                    <a:pt x="4297" y="6832"/>
                    <a:pt x="4269" y="6768"/>
                  </a:cubicBezTo>
                  <a:cubicBezTo>
                    <a:pt x="4269" y="6759"/>
                    <a:pt x="4268" y="6750"/>
                    <a:pt x="4266" y="6741"/>
                  </a:cubicBezTo>
                  <a:close/>
                  <a:moveTo>
                    <a:pt x="7213" y="6973"/>
                  </a:moveTo>
                  <a:lnTo>
                    <a:pt x="7213" y="6973"/>
                  </a:lnTo>
                  <a:cubicBezTo>
                    <a:pt x="7022" y="7069"/>
                    <a:pt x="6981" y="7114"/>
                    <a:pt x="7012" y="7123"/>
                  </a:cubicBezTo>
                  <a:lnTo>
                    <a:pt x="7012" y="7123"/>
                  </a:lnTo>
                  <a:cubicBezTo>
                    <a:pt x="7086" y="7073"/>
                    <a:pt x="7163" y="7023"/>
                    <a:pt x="7213" y="6973"/>
                  </a:cubicBezTo>
                  <a:close/>
                  <a:moveTo>
                    <a:pt x="4962" y="7280"/>
                  </a:moveTo>
                  <a:cubicBezTo>
                    <a:pt x="4946" y="7280"/>
                    <a:pt x="4963" y="7302"/>
                    <a:pt x="5045" y="7338"/>
                  </a:cubicBezTo>
                  <a:cubicBezTo>
                    <a:pt x="5050" y="7338"/>
                    <a:pt x="5054" y="7339"/>
                    <a:pt x="5059" y="7339"/>
                  </a:cubicBezTo>
                  <a:lnTo>
                    <a:pt x="5059" y="7339"/>
                  </a:lnTo>
                  <a:cubicBezTo>
                    <a:pt x="5017" y="7298"/>
                    <a:pt x="4976" y="7280"/>
                    <a:pt x="4962" y="7280"/>
                  </a:cubicBezTo>
                  <a:close/>
                  <a:moveTo>
                    <a:pt x="5445" y="7518"/>
                  </a:moveTo>
                  <a:cubicBezTo>
                    <a:pt x="5464" y="7518"/>
                    <a:pt x="5530" y="7531"/>
                    <a:pt x="5593" y="7544"/>
                  </a:cubicBezTo>
                  <a:lnTo>
                    <a:pt x="5501" y="7544"/>
                  </a:lnTo>
                  <a:cubicBezTo>
                    <a:pt x="5444" y="7525"/>
                    <a:pt x="5432" y="7518"/>
                    <a:pt x="5445" y="7518"/>
                  </a:cubicBezTo>
                  <a:close/>
                  <a:moveTo>
                    <a:pt x="6072" y="3458"/>
                  </a:moveTo>
                  <a:cubicBezTo>
                    <a:pt x="6295" y="3527"/>
                    <a:pt x="6454" y="3544"/>
                    <a:pt x="6606" y="3587"/>
                  </a:cubicBezTo>
                  <a:lnTo>
                    <a:pt x="6606" y="3587"/>
                  </a:lnTo>
                  <a:cubicBezTo>
                    <a:pt x="6605" y="3596"/>
                    <a:pt x="6615" y="3614"/>
                    <a:pt x="6643" y="3641"/>
                  </a:cubicBezTo>
                  <a:cubicBezTo>
                    <a:pt x="6757" y="3641"/>
                    <a:pt x="6848" y="3732"/>
                    <a:pt x="6939" y="3732"/>
                  </a:cubicBezTo>
                  <a:cubicBezTo>
                    <a:pt x="6939" y="3814"/>
                    <a:pt x="7013" y="3822"/>
                    <a:pt x="7028" y="3823"/>
                  </a:cubicBezTo>
                  <a:lnTo>
                    <a:pt x="7028" y="3823"/>
                  </a:lnTo>
                  <a:cubicBezTo>
                    <a:pt x="7024" y="3819"/>
                    <a:pt x="7022" y="3816"/>
                    <a:pt x="7023" y="3816"/>
                  </a:cubicBezTo>
                  <a:lnTo>
                    <a:pt x="7023" y="3816"/>
                  </a:lnTo>
                  <a:cubicBezTo>
                    <a:pt x="7023" y="3816"/>
                    <a:pt x="7025" y="3819"/>
                    <a:pt x="7030" y="3823"/>
                  </a:cubicBezTo>
                  <a:lnTo>
                    <a:pt x="7030" y="3823"/>
                  </a:lnTo>
                  <a:cubicBezTo>
                    <a:pt x="7030" y="3823"/>
                    <a:pt x="7029" y="3823"/>
                    <a:pt x="7028" y="3823"/>
                  </a:cubicBezTo>
                  <a:lnTo>
                    <a:pt x="7028" y="3823"/>
                  </a:lnTo>
                  <a:cubicBezTo>
                    <a:pt x="7048" y="3846"/>
                    <a:pt x="7118" y="3922"/>
                    <a:pt x="7213" y="4029"/>
                  </a:cubicBezTo>
                  <a:cubicBezTo>
                    <a:pt x="7213" y="4023"/>
                    <a:pt x="7213" y="4018"/>
                    <a:pt x="7213" y="4013"/>
                  </a:cubicBezTo>
                  <a:lnTo>
                    <a:pt x="7213" y="4013"/>
                  </a:lnTo>
                  <a:cubicBezTo>
                    <a:pt x="7257" y="4055"/>
                    <a:pt x="7308" y="4094"/>
                    <a:pt x="7369" y="4132"/>
                  </a:cubicBezTo>
                  <a:lnTo>
                    <a:pt x="7369" y="4132"/>
                  </a:lnTo>
                  <a:cubicBezTo>
                    <a:pt x="7374" y="4144"/>
                    <a:pt x="7389" y="4169"/>
                    <a:pt x="7419" y="4211"/>
                  </a:cubicBezTo>
                  <a:cubicBezTo>
                    <a:pt x="7510" y="4303"/>
                    <a:pt x="7510" y="4394"/>
                    <a:pt x="7601" y="4394"/>
                  </a:cubicBezTo>
                  <a:cubicBezTo>
                    <a:pt x="7601" y="4462"/>
                    <a:pt x="7652" y="4542"/>
                    <a:pt x="7678" y="4617"/>
                  </a:cubicBezTo>
                  <a:lnTo>
                    <a:pt x="7678" y="4617"/>
                  </a:lnTo>
                  <a:cubicBezTo>
                    <a:pt x="7681" y="4635"/>
                    <a:pt x="7685" y="4660"/>
                    <a:pt x="7693" y="4691"/>
                  </a:cubicBezTo>
                  <a:cubicBezTo>
                    <a:pt x="7772" y="4850"/>
                    <a:pt x="7782" y="5009"/>
                    <a:pt x="7859" y="5183"/>
                  </a:cubicBezTo>
                  <a:lnTo>
                    <a:pt x="7859" y="5183"/>
                  </a:lnTo>
                  <a:cubicBezTo>
                    <a:pt x="7867" y="5146"/>
                    <a:pt x="7880" y="5104"/>
                    <a:pt x="7898" y="5056"/>
                  </a:cubicBezTo>
                  <a:lnTo>
                    <a:pt x="7898" y="5444"/>
                  </a:lnTo>
                  <a:lnTo>
                    <a:pt x="7898" y="5627"/>
                  </a:lnTo>
                  <a:cubicBezTo>
                    <a:pt x="7784" y="5741"/>
                    <a:pt x="7784" y="6015"/>
                    <a:pt x="7784" y="6106"/>
                  </a:cubicBezTo>
                  <a:cubicBezTo>
                    <a:pt x="7784" y="6147"/>
                    <a:pt x="7766" y="6192"/>
                    <a:pt x="7746" y="6238"/>
                  </a:cubicBezTo>
                  <a:lnTo>
                    <a:pt x="7746" y="6238"/>
                  </a:lnTo>
                  <a:cubicBezTo>
                    <a:pt x="7732" y="6255"/>
                    <a:pt x="7715" y="6279"/>
                    <a:pt x="7693" y="6311"/>
                  </a:cubicBezTo>
                  <a:cubicBezTo>
                    <a:pt x="7601" y="6494"/>
                    <a:pt x="7510" y="6585"/>
                    <a:pt x="7419" y="6768"/>
                  </a:cubicBezTo>
                  <a:cubicBezTo>
                    <a:pt x="7369" y="6840"/>
                    <a:pt x="7359" y="6866"/>
                    <a:pt x="7371" y="6866"/>
                  </a:cubicBezTo>
                  <a:cubicBezTo>
                    <a:pt x="7374" y="6866"/>
                    <a:pt x="7378" y="6864"/>
                    <a:pt x="7384" y="6861"/>
                  </a:cubicBezTo>
                  <a:lnTo>
                    <a:pt x="7384" y="6861"/>
                  </a:lnTo>
                  <a:cubicBezTo>
                    <a:pt x="7369" y="6874"/>
                    <a:pt x="7351" y="6882"/>
                    <a:pt x="7327" y="6882"/>
                  </a:cubicBezTo>
                  <a:cubicBezTo>
                    <a:pt x="7327" y="6973"/>
                    <a:pt x="7213" y="6973"/>
                    <a:pt x="7213" y="7065"/>
                  </a:cubicBezTo>
                  <a:cubicBezTo>
                    <a:pt x="7138" y="7102"/>
                    <a:pt x="7062" y="7125"/>
                    <a:pt x="7025" y="7125"/>
                  </a:cubicBezTo>
                  <a:cubicBezTo>
                    <a:pt x="7020" y="7125"/>
                    <a:pt x="7015" y="7124"/>
                    <a:pt x="7012" y="7123"/>
                  </a:cubicBezTo>
                  <a:lnTo>
                    <a:pt x="7012" y="7123"/>
                  </a:lnTo>
                  <a:cubicBezTo>
                    <a:pt x="6950" y="7164"/>
                    <a:pt x="6889" y="7206"/>
                    <a:pt x="6848" y="7247"/>
                  </a:cubicBezTo>
                  <a:cubicBezTo>
                    <a:pt x="6808" y="7287"/>
                    <a:pt x="6786" y="7310"/>
                    <a:pt x="6763" y="7322"/>
                  </a:cubicBezTo>
                  <a:lnTo>
                    <a:pt x="6763" y="7322"/>
                  </a:lnTo>
                  <a:cubicBezTo>
                    <a:pt x="6760" y="7321"/>
                    <a:pt x="6756" y="7320"/>
                    <a:pt x="6749" y="7320"/>
                  </a:cubicBezTo>
                  <a:cubicBezTo>
                    <a:pt x="6731" y="7320"/>
                    <a:pt x="6697" y="7326"/>
                    <a:pt x="6643" y="7338"/>
                  </a:cubicBezTo>
                  <a:cubicBezTo>
                    <a:pt x="6480" y="7440"/>
                    <a:pt x="6389" y="7451"/>
                    <a:pt x="6242" y="7517"/>
                  </a:cubicBezTo>
                  <a:lnTo>
                    <a:pt x="6242" y="7517"/>
                  </a:lnTo>
                  <a:cubicBezTo>
                    <a:pt x="6222" y="7507"/>
                    <a:pt x="6201" y="7503"/>
                    <a:pt x="6180" y="7503"/>
                  </a:cubicBezTo>
                  <a:cubicBezTo>
                    <a:pt x="6165" y="7503"/>
                    <a:pt x="6149" y="7505"/>
                    <a:pt x="6134" y="7509"/>
                  </a:cubicBezTo>
                  <a:lnTo>
                    <a:pt x="6134" y="7509"/>
                  </a:lnTo>
                  <a:cubicBezTo>
                    <a:pt x="6110" y="7505"/>
                    <a:pt x="6091" y="7503"/>
                    <a:pt x="6076" y="7503"/>
                  </a:cubicBezTo>
                  <a:cubicBezTo>
                    <a:pt x="6035" y="7503"/>
                    <a:pt x="6032" y="7517"/>
                    <a:pt x="6063" y="7528"/>
                  </a:cubicBezTo>
                  <a:lnTo>
                    <a:pt x="6063" y="7528"/>
                  </a:lnTo>
                  <a:cubicBezTo>
                    <a:pt x="6086" y="7521"/>
                    <a:pt x="6110" y="7514"/>
                    <a:pt x="6134" y="7509"/>
                  </a:cubicBezTo>
                  <a:lnTo>
                    <a:pt x="6134" y="7509"/>
                  </a:lnTo>
                  <a:cubicBezTo>
                    <a:pt x="6157" y="7512"/>
                    <a:pt x="6186" y="7519"/>
                    <a:pt x="6220" y="7527"/>
                  </a:cubicBezTo>
                  <a:lnTo>
                    <a:pt x="6220" y="7527"/>
                  </a:lnTo>
                  <a:cubicBezTo>
                    <a:pt x="6209" y="7533"/>
                    <a:pt x="6198" y="7538"/>
                    <a:pt x="6186" y="7544"/>
                  </a:cubicBezTo>
                  <a:cubicBezTo>
                    <a:pt x="6128" y="7544"/>
                    <a:pt x="6086" y="7537"/>
                    <a:pt x="6063" y="7528"/>
                  </a:cubicBezTo>
                  <a:lnTo>
                    <a:pt x="6063" y="7528"/>
                  </a:lnTo>
                  <a:cubicBezTo>
                    <a:pt x="6034" y="7537"/>
                    <a:pt x="6007" y="7544"/>
                    <a:pt x="5981" y="7544"/>
                  </a:cubicBezTo>
                  <a:lnTo>
                    <a:pt x="5616" y="7544"/>
                  </a:lnTo>
                  <a:cubicBezTo>
                    <a:pt x="5501" y="7453"/>
                    <a:pt x="5410" y="7453"/>
                    <a:pt x="5319" y="7453"/>
                  </a:cubicBezTo>
                  <a:cubicBezTo>
                    <a:pt x="5232" y="7453"/>
                    <a:pt x="5145" y="7350"/>
                    <a:pt x="5059" y="7339"/>
                  </a:cubicBezTo>
                  <a:lnTo>
                    <a:pt x="5059" y="7339"/>
                  </a:lnTo>
                  <a:cubicBezTo>
                    <a:pt x="5086" y="7366"/>
                    <a:pt x="5114" y="7404"/>
                    <a:pt x="5136" y="7453"/>
                  </a:cubicBezTo>
                  <a:cubicBezTo>
                    <a:pt x="5045" y="7338"/>
                    <a:pt x="4839" y="7247"/>
                    <a:pt x="4748" y="7156"/>
                  </a:cubicBezTo>
                  <a:cubicBezTo>
                    <a:pt x="4732" y="7156"/>
                    <a:pt x="4715" y="7153"/>
                    <a:pt x="4699" y="7148"/>
                  </a:cubicBezTo>
                  <a:lnTo>
                    <a:pt x="4699" y="7148"/>
                  </a:lnTo>
                  <a:cubicBezTo>
                    <a:pt x="4696" y="7132"/>
                    <a:pt x="4684" y="7105"/>
                    <a:pt x="4657" y="7065"/>
                  </a:cubicBezTo>
                  <a:cubicBezTo>
                    <a:pt x="4505" y="6988"/>
                    <a:pt x="4400" y="6833"/>
                    <a:pt x="4264" y="6731"/>
                  </a:cubicBezTo>
                  <a:lnTo>
                    <a:pt x="4264" y="6731"/>
                  </a:lnTo>
                  <a:cubicBezTo>
                    <a:pt x="4244" y="6653"/>
                    <a:pt x="4165" y="6585"/>
                    <a:pt x="4086" y="6585"/>
                  </a:cubicBezTo>
                  <a:cubicBezTo>
                    <a:pt x="4086" y="6494"/>
                    <a:pt x="4086" y="6403"/>
                    <a:pt x="3995" y="6403"/>
                  </a:cubicBezTo>
                  <a:lnTo>
                    <a:pt x="3995" y="6311"/>
                  </a:lnTo>
                  <a:cubicBezTo>
                    <a:pt x="3984" y="6286"/>
                    <a:pt x="3974" y="6266"/>
                    <a:pt x="3966" y="6249"/>
                  </a:cubicBezTo>
                  <a:lnTo>
                    <a:pt x="3966" y="6249"/>
                  </a:lnTo>
                  <a:cubicBezTo>
                    <a:pt x="3985" y="6277"/>
                    <a:pt x="4013" y="6316"/>
                    <a:pt x="4051" y="6362"/>
                  </a:cubicBezTo>
                  <a:lnTo>
                    <a:pt x="4051" y="6362"/>
                  </a:lnTo>
                  <a:cubicBezTo>
                    <a:pt x="3973" y="6259"/>
                    <a:pt x="3904" y="6082"/>
                    <a:pt x="3904" y="5923"/>
                  </a:cubicBezTo>
                  <a:cubicBezTo>
                    <a:pt x="3904" y="5923"/>
                    <a:pt x="3904" y="5907"/>
                    <a:pt x="3895" y="5880"/>
                  </a:cubicBezTo>
                  <a:lnTo>
                    <a:pt x="3895" y="5880"/>
                  </a:lnTo>
                  <a:cubicBezTo>
                    <a:pt x="3900" y="5862"/>
                    <a:pt x="3904" y="5819"/>
                    <a:pt x="3904" y="5741"/>
                  </a:cubicBezTo>
                  <a:cubicBezTo>
                    <a:pt x="3808" y="5645"/>
                    <a:pt x="3793" y="5502"/>
                    <a:pt x="3790" y="5351"/>
                  </a:cubicBezTo>
                  <a:lnTo>
                    <a:pt x="3790" y="5351"/>
                  </a:lnTo>
                  <a:cubicBezTo>
                    <a:pt x="3790" y="5352"/>
                    <a:pt x="3790" y="5352"/>
                    <a:pt x="3790" y="5353"/>
                  </a:cubicBezTo>
                  <a:cubicBezTo>
                    <a:pt x="3790" y="5350"/>
                    <a:pt x="3790" y="5346"/>
                    <a:pt x="3790" y="5343"/>
                  </a:cubicBezTo>
                  <a:lnTo>
                    <a:pt x="3790" y="5343"/>
                  </a:lnTo>
                  <a:cubicBezTo>
                    <a:pt x="3790" y="5346"/>
                    <a:pt x="3790" y="5349"/>
                    <a:pt x="3790" y="5351"/>
                  </a:cubicBezTo>
                  <a:lnTo>
                    <a:pt x="3790" y="5351"/>
                  </a:lnTo>
                  <a:cubicBezTo>
                    <a:pt x="3810" y="5305"/>
                    <a:pt x="3827" y="5266"/>
                    <a:pt x="3842" y="5233"/>
                  </a:cubicBezTo>
                  <a:lnTo>
                    <a:pt x="3842" y="5233"/>
                  </a:lnTo>
                  <a:cubicBezTo>
                    <a:pt x="3817" y="5264"/>
                    <a:pt x="3793" y="5303"/>
                    <a:pt x="3790" y="5343"/>
                  </a:cubicBezTo>
                  <a:lnTo>
                    <a:pt x="3790" y="5343"/>
                  </a:lnTo>
                  <a:cubicBezTo>
                    <a:pt x="3790" y="5316"/>
                    <a:pt x="3790" y="5289"/>
                    <a:pt x="3790" y="5261"/>
                  </a:cubicBezTo>
                  <a:cubicBezTo>
                    <a:pt x="3826" y="5232"/>
                    <a:pt x="3859" y="5183"/>
                    <a:pt x="3882" y="5144"/>
                  </a:cubicBezTo>
                  <a:lnTo>
                    <a:pt x="3882" y="5144"/>
                  </a:lnTo>
                  <a:cubicBezTo>
                    <a:pt x="3872" y="5166"/>
                    <a:pt x="3858" y="5195"/>
                    <a:pt x="3842" y="5233"/>
                  </a:cubicBezTo>
                  <a:lnTo>
                    <a:pt x="3842" y="5233"/>
                  </a:lnTo>
                  <a:cubicBezTo>
                    <a:pt x="3872" y="5196"/>
                    <a:pt x="3904" y="5170"/>
                    <a:pt x="3904" y="5170"/>
                  </a:cubicBezTo>
                  <a:cubicBezTo>
                    <a:pt x="3904" y="5146"/>
                    <a:pt x="3905" y="5121"/>
                    <a:pt x="3907" y="5098"/>
                  </a:cubicBezTo>
                  <a:lnTo>
                    <a:pt x="3907" y="5098"/>
                  </a:lnTo>
                  <a:cubicBezTo>
                    <a:pt x="3910" y="5091"/>
                    <a:pt x="3912" y="5087"/>
                    <a:pt x="3912" y="5087"/>
                  </a:cubicBezTo>
                  <a:lnTo>
                    <a:pt x="3912" y="5087"/>
                  </a:lnTo>
                  <a:cubicBezTo>
                    <a:pt x="3911" y="5087"/>
                    <a:pt x="3910" y="5089"/>
                    <a:pt x="3908" y="5093"/>
                  </a:cubicBezTo>
                  <a:lnTo>
                    <a:pt x="3908" y="5093"/>
                  </a:lnTo>
                  <a:cubicBezTo>
                    <a:pt x="3925" y="4920"/>
                    <a:pt x="3995" y="4770"/>
                    <a:pt x="3995" y="4691"/>
                  </a:cubicBezTo>
                  <a:cubicBezTo>
                    <a:pt x="4086" y="4599"/>
                    <a:pt x="4086" y="4485"/>
                    <a:pt x="4086" y="4394"/>
                  </a:cubicBezTo>
                  <a:cubicBezTo>
                    <a:pt x="4149" y="4394"/>
                    <a:pt x="4169" y="4351"/>
                    <a:pt x="4205" y="4294"/>
                  </a:cubicBezTo>
                  <a:lnTo>
                    <a:pt x="4205" y="4294"/>
                  </a:lnTo>
                  <a:cubicBezTo>
                    <a:pt x="4196" y="4297"/>
                    <a:pt x="4187" y="4300"/>
                    <a:pt x="4178" y="4303"/>
                  </a:cubicBezTo>
                  <a:lnTo>
                    <a:pt x="4269" y="4211"/>
                  </a:lnTo>
                  <a:lnTo>
                    <a:pt x="4269" y="4211"/>
                  </a:lnTo>
                  <a:cubicBezTo>
                    <a:pt x="4240" y="4240"/>
                    <a:pt x="4221" y="4268"/>
                    <a:pt x="4205" y="4294"/>
                  </a:cubicBezTo>
                  <a:lnTo>
                    <a:pt x="4205" y="4294"/>
                  </a:lnTo>
                  <a:cubicBezTo>
                    <a:pt x="4383" y="4230"/>
                    <a:pt x="4389" y="4133"/>
                    <a:pt x="4347" y="4133"/>
                  </a:cubicBezTo>
                  <a:cubicBezTo>
                    <a:pt x="4347" y="4133"/>
                    <a:pt x="4347" y="4133"/>
                    <a:pt x="4347" y="4133"/>
                  </a:cubicBezTo>
                  <a:lnTo>
                    <a:pt x="4347" y="4133"/>
                  </a:lnTo>
                  <a:lnTo>
                    <a:pt x="4269" y="4211"/>
                  </a:lnTo>
                  <a:cubicBezTo>
                    <a:pt x="4297" y="4155"/>
                    <a:pt x="4327" y="4134"/>
                    <a:pt x="4347" y="4133"/>
                  </a:cubicBezTo>
                  <a:lnTo>
                    <a:pt x="4347" y="4133"/>
                  </a:lnTo>
                  <a:lnTo>
                    <a:pt x="4534" y="3946"/>
                  </a:lnTo>
                  <a:lnTo>
                    <a:pt x="4534" y="3946"/>
                  </a:lnTo>
                  <a:cubicBezTo>
                    <a:pt x="4583" y="3920"/>
                    <a:pt x="4657" y="3869"/>
                    <a:pt x="4657" y="3823"/>
                  </a:cubicBezTo>
                  <a:cubicBezTo>
                    <a:pt x="4730" y="3751"/>
                    <a:pt x="4933" y="3736"/>
                    <a:pt x="5059" y="3640"/>
                  </a:cubicBezTo>
                  <a:lnTo>
                    <a:pt x="5059" y="3640"/>
                  </a:lnTo>
                  <a:cubicBezTo>
                    <a:pt x="5146" y="3632"/>
                    <a:pt x="5232" y="3549"/>
                    <a:pt x="5319" y="3549"/>
                  </a:cubicBezTo>
                  <a:cubicBezTo>
                    <a:pt x="5395" y="3549"/>
                    <a:pt x="5408" y="3549"/>
                    <a:pt x="5463" y="3496"/>
                  </a:cubicBezTo>
                  <a:lnTo>
                    <a:pt x="5463" y="3496"/>
                  </a:lnTo>
                  <a:cubicBezTo>
                    <a:pt x="5513" y="3487"/>
                    <a:pt x="5656" y="3458"/>
                    <a:pt x="5707" y="3458"/>
                  </a:cubicBezTo>
                  <a:close/>
                  <a:moveTo>
                    <a:pt x="5910" y="0"/>
                  </a:moveTo>
                  <a:cubicBezTo>
                    <a:pt x="4324" y="0"/>
                    <a:pt x="2737" y="689"/>
                    <a:pt x="1712" y="1929"/>
                  </a:cubicBezTo>
                  <a:cubicBezTo>
                    <a:pt x="274" y="3732"/>
                    <a:pt x="1" y="6197"/>
                    <a:pt x="1142" y="8297"/>
                  </a:cubicBezTo>
                  <a:cubicBezTo>
                    <a:pt x="2199" y="10020"/>
                    <a:pt x="4029" y="10954"/>
                    <a:pt x="6027" y="10954"/>
                  </a:cubicBezTo>
                  <a:cubicBezTo>
                    <a:pt x="6358" y="10954"/>
                    <a:pt x="6693" y="10928"/>
                    <a:pt x="7031" y="10876"/>
                  </a:cubicBezTo>
                  <a:cubicBezTo>
                    <a:pt x="9496" y="10397"/>
                    <a:pt x="11322" y="8023"/>
                    <a:pt x="11322" y="5444"/>
                  </a:cubicBezTo>
                  <a:cubicBezTo>
                    <a:pt x="11322" y="3161"/>
                    <a:pt x="9793" y="1176"/>
                    <a:pt x="7693" y="308"/>
                  </a:cubicBezTo>
                  <a:cubicBezTo>
                    <a:pt x="7119" y="100"/>
                    <a:pt x="6515" y="0"/>
                    <a:pt x="59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2">
              <a:extLst>
                <a:ext uri="{FF2B5EF4-FFF2-40B4-BE49-F238E27FC236}">
                  <a16:creationId xmlns:a16="http://schemas.microsoft.com/office/drawing/2014/main" id="{952023E7-67EF-91C7-9B8F-98E35B5C17A2}"/>
                </a:ext>
              </a:extLst>
            </p:cNvPr>
            <p:cNvSpPr/>
            <p:nvPr/>
          </p:nvSpPr>
          <p:spPr>
            <a:xfrm>
              <a:off x="1640725" y="1349600"/>
              <a:ext cx="188325" cy="187750"/>
            </a:xfrm>
            <a:custGeom>
              <a:avLst/>
              <a:gdLst/>
              <a:ahLst/>
              <a:cxnLst/>
              <a:rect l="l" t="t" r="r" b="b"/>
              <a:pathLst>
                <a:path w="7533" h="7510" extrusionOk="0">
                  <a:moveTo>
                    <a:pt x="3812" y="0"/>
                  </a:moveTo>
                  <a:cubicBezTo>
                    <a:pt x="1713" y="0"/>
                    <a:pt x="1" y="1712"/>
                    <a:pt x="1" y="3698"/>
                  </a:cubicBezTo>
                  <a:cubicBezTo>
                    <a:pt x="1" y="5798"/>
                    <a:pt x="1713" y="7510"/>
                    <a:pt x="3812" y="7510"/>
                  </a:cubicBezTo>
                  <a:cubicBezTo>
                    <a:pt x="5821" y="7510"/>
                    <a:pt x="7533" y="5798"/>
                    <a:pt x="7533" y="3698"/>
                  </a:cubicBezTo>
                  <a:cubicBezTo>
                    <a:pt x="7533" y="1712"/>
                    <a:pt x="5821" y="0"/>
                    <a:pt x="3812" y="0"/>
                  </a:cubicBezTo>
                  <a:close/>
                </a:path>
              </a:pathLst>
            </a:custGeom>
            <a:solidFill>
              <a:srgbClr val="03C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2">
              <a:extLst>
                <a:ext uri="{FF2B5EF4-FFF2-40B4-BE49-F238E27FC236}">
                  <a16:creationId xmlns:a16="http://schemas.microsoft.com/office/drawing/2014/main" id="{803BA4D7-C226-E5C8-0569-EE9F21DC8D59}"/>
                </a:ext>
              </a:extLst>
            </p:cNvPr>
            <p:cNvSpPr/>
            <p:nvPr/>
          </p:nvSpPr>
          <p:spPr>
            <a:xfrm>
              <a:off x="2187975" y="1893075"/>
              <a:ext cx="285325" cy="271625"/>
            </a:xfrm>
            <a:custGeom>
              <a:avLst/>
              <a:gdLst/>
              <a:ahLst/>
              <a:cxnLst/>
              <a:rect l="l" t="t" r="r" b="b"/>
              <a:pathLst>
                <a:path w="11413" h="10865" extrusionOk="0">
                  <a:moveTo>
                    <a:pt x="6651" y="3544"/>
                  </a:moveTo>
                  <a:cubicBezTo>
                    <a:pt x="6685" y="3549"/>
                    <a:pt x="6720" y="3552"/>
                    <a:pt x="6756" y="3552"/>
                  </a:cubicBezTo>
                  <a:cubicBezTo>
                    <a:pt x="6852" y="3599"/>
                    <a:pt x="6877" y="3616"/>
                    <a:pt x="6866" y="3616"/>
                  </a:cubicBezTo>
                  <a:cubicBezTo>
                    <a:pt x="6846" y="3616"/>
                    <a:pt x="6718" y="3567"/>
                    <a:pt x="6651" y="3544"/>
                  </a:cubicBezTo>
                  <a:close/>
                  <a:moveTo>
                    <a:pt x="7177" y="3807"/>
                  </a:moveTo>
                  <a:cubicBezTo>
                    <a:pt x="7187" y="3813"/>
                    <a:pt x="7199" y="3819"/>
                    <a:pt x="7213" y="3826"/>
                  </a:cubicBezTo>
                  <a:cubicBezTo>
                    <a:pt x="7227" y="3840"/>
                    <a:pt x="7241" y="3855"/>
                    <a:pt x="7254" y="3871"/>
                  </a:cubicBezTo>
                  <a:lnTo>
                    <a:pt x="7254" y="3871"/>
                  </a:lnTo>
                  <a:cubicBezTo>
                    <a:pt x="7224" y="3844"/>
                    <a:pt x="7198" y="3823"/>
                    <a:pt x="7177" y="3807"/>
                  </a:cubicBezTo>
                  <a:close/>
                  <a:moveTo>
                    <a:pt x="4421" y="4117"/>
                  </a:moveTo>
                  <a:cubicBezTo>
                    <a:pt x="4368" y="4187"/>
                    <a:pt x="4315" y="4258"/>
                    <a:pt x="4268" y="4305"/>
                  </a:cubicBezTo>
                  <a:cubicBezTo>
                    <a:pt x="4382" y="4204"/>
                    <a:pt x="4432" y="4131"/>
                    <a:pt x="4421" y="4117"/>
                  </a:cubicBezTo>
                  <a:close/>
                  <a:moveTo>
                    <a:pt x="3942" y="5043"/>
                  </a:moveTo>
                  <a:cubicBezTo>
                    <a:pt x="3934" y="5043"/>
                    <a:pt x="3903" y="5157"/>
                    <a:pt x="3903" y="5264"/>
                  </a:cubicBezTo>
                  <a:cubicBezTo>
                    <a:pt x="3941" y="5102"/>
                    <a:pt x="3948" y="5043"/>
                    <a:pt x="3942" y="5043"/>
                  </a:cubicBezTo>
                  <a:close/>
                  <a:moveTo>
                    <a:pt x="7830" y="6151"/>
                  </a:moveTo>
                  <a:cubicBezTo>
                    <a:pt x="7826" y="6151"/>
                    <a:pt x="7812" y="6171"/>
                    <a:pt x="7784" y="6222"/>
                  </a:cubicBezTo>
                  <a:cubicBezTo>
                    <a:pt x="7753" y="6283"/>
                    <a:pt x="7723" y="6343"/>
                    <a:pt x="7693" y="6404"/>
                  </a:cubicBezTo>
                  <a:lnTo>
                    <a:pt x="7693" y="6404"/>
                  </a:lnTo>
                  <a:cubicBezTo>
                    <a:pt x="7762" y="6335"/>
                    <a:pt x="7842" y="6151"/>
                    <a:pt x="7830" y="6151"/>
                  </a:cubicBezTo>
                  <a:close/>
                  <a:moveTo>
                    <a:pt x="4268" y="6587"/>
                  </a:moveTo>
                  <a:cubicBezTo>
                    <a:pt x="4308" y="6627"/>
                    <a:pt x="4371" y="6707"/>
                    <a:pt x="4435" y="6792"/>
                  </a:cubicBezTo>
                  <a:lnTo>
                    <a:pt x="4435" y="6792"/>
                  </a:lnTo>
                  <a:cubicBezTo>
                    <a:pt x="4445" y="6745"/>
                    <a:pt x="4396" y="6644"/>
                    <a:pt x="4268" y="6587"/>
                  </a:cubicBezTo>
                  <a:close/>
                  <a:moveTo>
                    <a:pt x="5071" y="7242"/>
                  </a:moveTo>
                  <a:cubicBezTo>
                    <a:pt x="5109" y="7262"/>
                    <a:pt x="5144" y="7284"/>
                    <a:pt x="5173" y="7309"/>
                  </a:cubicBezTo>
                  <a:lnTo>
                    <a:pt x="5173" y="7309"/>
                  </a:lnTo>
                  <a:cubicBezTo>
                    <a:pt x="5134" y="7274"/>
                    <a:pt x="5099" y="7253"/>
                    <a:pt x="5071" y="7242"/>
                  </a:cubicBezTo>
                  <a:close/>
                  <a:moveTo>
                    <a:pt x="6759" y="7331"/>
                  </a:moveTo>
                  <a:lnTo>
                    <a:pt x="6759" y="7331"/>
                  </a:lnTo>
                  <a:cubicBezTo>
                    <a:pt x="6733" y="7344"/>
                    <a:pt x="6708" y="7357"/>
                    <a:pt x="6692" y="7366"/>
                  </a:cubicBezTo>
                  <a:lnTo>
                    <a:pt x="6692" y="7366"/>
                  </a:lnTo>
                  <a:cubicBezTo>
                    <a:pt x="6713" y="7364"/>
                    <a:pt x="6735" y="7363"/>
                    <a:pt x="6756" y="7363"/>
                  </a:cubicBezTo>
                  <a:cubicBezTo>
                    <a:pt x="6756" y="7351"/>
                    <a:pt x="6757" y="7341"/>
                    <a:pt x="6759" y="7331"/>
                  </a:cubicBezTo>
                  <a:close/>
                  <a:moveTo>
                    <a:pt x="6186" y="3460"/>
                  </a:moveTo>
                  <a:cubicBezTo>
                    <a:pt x="6327" y="3460"/>
                    <a:pt x="6468" y="3515"/>
                    <a:pt x="6619" y="3540"/>
                  </a:cubicBezTo>
                  <a:lnTo>
                    <a:pt x="6619" y="3540"/>
                  </a:lnTo>
                  <a:cubicBezTo>
                    <a:pt x="6624" y="3543"/>
                    <a:pt x="6632" y="3547"/>
                    <a:pt x="6642" y="3552"/>
                  </a:cubicBezTo>
                  <a:cubicBezTo>
                    <a:pt x="6756" y="3643"/>
                    <a:pt x="6848" y="3643"/>
                    <a:pt x="6939" y="3734"/>
                  </a:cubicBezTo>
                  <a:cubicBezTo>
                    <a:pt x="7030" y="3734"/>
                    <a:pt x="7122" y="3734"/>
                    <a:pt x="7122" y="3826"/>
                  </a:cubicBezTo>
                  <a:cubicBezTo>
                    <a:pt x="7207" y="3826"/>
                    <a:pt x="7213" y="3926"/>
                    <a:pt x="7307" y="3938"/>
                  </a:cubicBezTo>
                  <a:lnTo>
                    <a:pt x="7307" y="3938"/>
                  </a:lnTo>
                  <a:cubicBezTo>
                    <a:pt x="7380" y="4038"/>
                    <a:pt x="7445" y="4149"/>
                    <a:pt x="7510" y="4214"/>
                  </a:cubicBezTo>
                  <a:cubicBezTo>
                    <a:pt x="7527" y="4225"/>
                    <a:pt x="7541" y="4233"/>
                    <a:pt x="7552" y="4239"/>
                  </a:cubicBezTo>
                  <a:lnTo>
                    <a:pt x="7552" y="4239"/>
                  </a:lnTo>
                  <a:cubicBezTo>
                    <a:pt x="7588" y="4292"/>
                    <a:pt x="7640" y="4344"/>
                    <a:pt x="7692" y="4396"/>
                  </a:cubicBezTo>
                  <a:cubicBezTo>
                    <a:pt x="7692" y="4510"/>
                    <a:pt x="7784" y="4602"/>
                    <a:pt x="7784" y="4693"/>
                  </a:cubicBezTo>
                  <a:cubicBezTo>
                    <a:pt x="7788" y="4699"/>
                    <a:pt x="7792" y="4704"/>
                    <a:pt x="7796" y="4709"/>
                  </a:cubicBezTo>
                  <a:lnTo>
                    <a:pt x="7796" y="4709"/>
                  </a:lnTo>
                  <a:cubicBezTo>
                    <a:pt x="7827" y="4856"/>
                    <a:pt x="7915" y="5007"/>
                    <a:pt x="7989" y="5172"/>
                  </a:cubicBezTo>
                  <a:cubicBezTo>
                    <a:pt x="7989" y="5248"/>
                    <a:pt x="7973" y="5292"/>
                    <a:pt x="7955" y="5299"/>
                  </a:cubicBezTo>
                  <a:lnTo>
                    <a:pt x="7955" y="5299"/>
                  </a:lnTo>
                  <a:cubicBezTo>
                    <a:pt x="7929" y="5219"/>
                    <a:pt x="7898" y="5134"/>
                    <a:pt x="7898" y="5081"/>
                  </a:cubicBezTo>
                  <a:lnTo>
                    <a:pt x="7898" y="5081"/>
                  </a:lnTo>
                  <a:cubicBezTo>
                    <a:pt x="7898" y="5232"/>
                    <a:pt x="7925" y="5299"/>
                    <a:pt x="7950" y="5299"/>
                  </a:cubicBezTo>
                  <a:cubicBezTo>
                    <a:pt x="7952" y="5299"/>
                    <a:pt x="7953" y="5299"/>
                    <a:pt x="7955" y="5299"/>
                  </a:cubicBezTo>
                  <a:lnTo>
                    <a:pt x="7955" y="5299"/>
                  </a:lnTo>
                  <a:cubicBezTo>
                    <a:pt x="7973" y="5355"/>
                    <a:pt x="7989" y="5408"/>
                    <a:pt x="7989" y="5446"/>
                  </a:cubicBezTo>
                  <a:cubicBezTo>
                    <a:pt x="7989" y="5537"/>
                    <a:pt x="7989" y="5652"/>
                    <a:pt x="7898" y="5743"/>
                  </a:cubicBezTo>
                  <a:cubicBezTo>
                    <a:pt x="7898" y="5805"/>
                    <a:pt x="7902" y="5834"/>
                    <a:pt x="7910" y="5842"/>
                  </a:cubicBezTo>
                  <a:lnTo>
                    <a:pt x="7910" y="5842"/>
                  </a:lnTo>
                  <a:cubicBezTo>
                    <a:pt x="7898" y="5923"/>
                    <a:pt x="7898" y="6015"/>
                    <a:pt x="7898" y="6108"/>
                  </a:cubicBezTo>
                  <a:cubicBezTo>
                    <a:pt x="7784" y="6222"/>
                    <a:pt x="7784" y="6313"/>
                    <a:pt x="7693" y="6404"/>
                  </a:cubicBezTo>
                  <a:lnTo>
                    <a:pt x="7693" y="6404"/>
                  </a:lnTo>
                  <a:cubicBezTo>
                    <a:pt x="7693" y="6404"/>
                    <a:pt x="7693" y="6404"/>
                    <a:pt x="7693" y="6404"/>
                  </a:cubicBezTo>
                  <a:lnTo>
                    <a:pt x="7693" y="6404"/>
                  </a:lnTo>
                  <a:cubicBezTo>
                    <a:pt x="7693" y="6404"/>
                    <a:pt x="7692" y="6405"/>
                    <a:pt x="7692" y="6405"/>
                  </a:cubicBezTo>
                  <a:cubicBezTo>
                    <a:pt x="7692" y="6405"/>
                    <a:pt x="7693" y="6404"/>
                    <a:pt x="7693" y="6404"/>
                  </a:cubicBezTo>
                  <a:lnTo>
                    <a:pt x="7693" y="6404"/>
                  </a:lnTo>
                  <a:cubicBezTo>
                    <a:pt x="7632" y="6528"/>
                    <a:pt x="7571" y="6655"/>
                    <a:pt x="7510" y="6793"/>
                  </a:cubicBezTo>
                  <a:cubicBezTo>
                    <a:pt x="7473" y="6848"/>
                    <a:pt x="7458" y="6869"/>
                    <a:pt x="7457" y="6869"/>
                  </a:cubicBezTo>
                  <a:cubicBezTo>
                    <a:pt x="7452" y="6869"/>
                    <a:pt x="7589" y="6642"/>
                    <a:pt x="7558" y="6642"/>
                  </a:cubicBezTo>
                  <a:cubicBezTo>
                    <a:pt x="7551" y="6642"/>
                    <a:pt x="7536" y="6653"/>
                    <a:pt x="7510" y="6679"/>
                  </a:cubicBezTo>
                  <a:cubicBezTo>
                    <a:pt x="7510" y="6679"/>
                    <a:pt x="7418" y="6793"/>
                    <a:pt x="7418" y="6884"/>
                  </a:cubicBezTo>
                  <a:cubicBezTo>
                    <a:pt x="7327" y="6884"/>
                    <a:pt x="7327" y="6975"/>
                    <a:pt x="7213" y="6975"/>
                  </a:cubicBezTo>
                  <a:cubicBezTo>
                    <a:pt x="7160" y="7028"/>
                    <a:pt x="7077" y="7081"/>
                    <a:pt x="7091" y="7081"/>
                  </a:cubicBezTo>
                  <a:cubicBezTo>
                    <a:pt x="7100" y="7081"/>
                    <a:pt x="7147" y="7060"/>
                    <a:pt x="7267" y="7004"/>
                  </a:cubicBezTo>
                  <a:lnTo>
                    <a:pt x="7267" y="7004"/>
                  </a:lnTo>
                  <a:cubicBezTo>
                    <a:pt x="7102" y="7086"/>
                    <a:pt x="7011" y="7167"/>
                    <a:pt x="6848" y="7249"/>
                  </a:cubicBezTo>
                  <a:cubicBezTo>
                    <a:pt x="6848" y="7249"/>
                    <a:pt x="6775" y="7249"/>
                    <a:pt x="6759" y="7331"/>
                  </a:cubicBezTo>
                  <a:lnTo>
                    <a:pt x="6759" y="7331"/>
                  </a:lnTo>
                  <a:cubicBezTo>
                    <a:pt x="6805" y="7310"/>
                    <a:pt x="6855" y="7289"/>
                    <a:pt x="6867" y="7289"/>
                  </a:cubicBezTo>
                  <a:cubicBezTo>
                    <a:pt x="6878" y="7289"/>
                    <a:pt x="6854" y="7308"/>
                    <a:pt x="6756" y="7363"/>
                  </a:cubicBezTo>
                  <a:cubicBezTo>
                    <a:pt x="6715" y="7376"/>
                    <a:pt x="6692" y="7381"/>
                    <a:pt x="6683" y="7381"/>
                  </a:cubicBezTo>
                  <a:cubicBezTo>
                    <a:pt x="6672" y="7381"/>
                    <a:pt x="6678" y="7375"/>
                    <a:pt x="6692" y="7366"/>
                  </a:cubicBezTo>
                  <a:lnTo>
                    <a:pt x="6692" y="7366"/>
                  </a:lnTo>
                  <a:cubicBezTo>
                    <a:pt x="6549" y="7379"/>
                    <a:pt x="6421" y="7428"/>
                    <a:pt x="6334" y="7447"/>
                  </a:cubicBezTo>
                  <a:lnTo>
                    <a:pt x="6334" y="7447"/>
                  </a:lnTo>
                  <a:cubicBezTo>
                    <a:pt x="6268" y="7434"/>
                    <a:pt x="6215" y="7428"/>
                    <a:pt x="6173" y="7428"/>
                  </a:cubicBezTo>
                  <a:cubicBezTo>
                    <a:pt x="6108" y="7428"/>
                    <a:pt x="6072" y="7442"/>
                    <a:pt x="6066" y="7455"/>
                  </a:cubicBezTo>
                  <a:lnTo>
                    <a:pt x="6277" y="7455"/>
                  </a:lnTo>
                  <a:cubicBezTo>
                    <a:pt x="6293" y="7455"/>
                    <a:pt x="6312" y="7452"/>
                    <a:pt x="6334" y="7447"/>
                  </a:cubicBezTo>
                  <a:lnTo>
                    <a:pt x="6334" y="7447"/>
                  </a:lnTo>
                  <a:cubicBezTo>
                    <a:pt x="6345" y="7449"/>
                    <a:pt x="6356" y="7452"/>
                    <a:pt x="6368" y="7455"/>
                  </a:cubicBezTo>
                  <a:lnTo>
                    <a:pt x="6277" y="7455"/>
                  </a:lnTo>
                  <a:cubicBezTo>
                    <a:pt x="6214" y="7474"/>
                    <a:pt x="6165" y="7481"/>
                    <a:pt x="6130" y="7481"/>
                  </a:cubicBezTo>
                  <a:cubicBezTo>
                    <a:pt x="6081" y="7481"/>
                    <a:pt x="6059" y="7468"/>
                    <a:pt x="6066" y="7455"/>
                  </a:cubicBezTo>
                  <a:lnTo>
                    <a:pt x="5706" y="7455"/>
                  </a:lnTo>
                  <a:cubicBezTo>
                    <a:pt x="5615" y="7455"/>
                    <a:pt x="5501" y="7455"/>
                    <a:pt x="5318" y="7363"/>
                  </a:cubicBezTo>
                  <a:cubicBezTo>
                    <a:pt x="5287" y="7363"/>
                    <a:pt x="5255" y="7363"/>
                    <a:pt x="5223" y="7359"/>
                  </a:cubicBezTo>
                  <a:lnTo>
                    <a:pt x="5223" y="7359"/>
                  </a:lnTo>
                  <a:cubicBezTo>
                    <a:pt x="5209" y="7341"/>
                    <a:pt x="5192" y="7325"/>
                    <a:pt x="5173" y="7309"/>
                  </a:cubicBezTo>
                  <a:lnTo>
                    <a:pt x="5173" y="7309"/>
                  </a:lnTo>
                  <a:cubicBezTo>
                    <a:pt x="5189" y="7323"/>
                    <a:pt x="5205" y="7339"/>
                    <a:pt x="5223" y="7359"/>
                  </a:cubicBezTo>
                  <a:lnTo>
                    <a:pt x="5223" y="7359"/>
                  </a:lnTo>
                  <a:cubicBezTo>
                    <a:pt x="5163" y="7350"/>
                    <a:pt x="5104" y="7324"/>
                    <a:pt x="5044" y="7249"/>
                  </a:cubicBezTo>
                  <a:cubicBezTo>
                    <a:pt x="4991" y="7249"/>
                    <a:pt x="4988" y="7229"/>
                    <a:pt x="5018" y="7229"/>
                  </a:cubicBezTo>
                  <a:cubicBezTo>
                    <a:pt x="5031" y="7229"/>
                    <a:pt x="5049" y="7232"/>
                    <a:pt x="5071" y="7242"/>
                  </a:cubicBezTo>
                  <a:lnTo>
                    <a:pt x="5071" y="7242"/>
                  </a:lnTo>
                  <a:cubicBezTo>
                    <a:pt x="4975" y="7191"/>
                    <a:pt x="4857" y="7158"/>
                    <a:pt x="4748" y="7158"/>
                  </a:cubicBezTo>
                  <a:cubicBezTo>
                    <a:pt x="4748" y="7081"/>
                    <a:pt x="4683" y="7069"/>
                    <a:pt x="4608" y="7012"/>
                  </a:cubicBezTo>
                  <a:lnTo>
                    <a:pt x="4608" y="7012"/>
                  </a:lnTo>
                  <a:cubicBezTo>
                    <a:pt x="4558" y="6953"/>
                    <a:pt x="4496" y="6870"/>
                    <a:pt x="4435" y="6792"/>
                  </a:cubicBezTo>
                  <a:lnTo>
                    <a:pt x="4435" y="6792"/>
                  </a:lnTo>
                  <a:cubicBezTo>
                    <a:pt x="4432" y="6807"/>
                    <a:pt x="4423" y="6816"/>
                    <a:pt x="4409" y="6816"/>
                  </a:cubicBezTo>
                  <a:cubicBezTo>
                    <a:pt x="4396" y="6816"/>
                    <a:pt x="4380" y="6809"/>
                    <a:pt x="4360" y="6793"/>
                  </a:cubicBezTo>
                  <a:cubicBezTo>
                    <a:pt x="4268" y="6679"/>
                    <a:pt x="4268" y="6587"/>
                    <a:pt x="4177" y="6496"/>
                  </a:cubicBezTo>
                  <a:cubicBezTo>
                    <a:pt x="4177" y="6405"/>
                    <a:pt x="4086" y="6405"/>
                    <a:pt x="4086" y="6313"/>
                  </a:cubicBezTo>
                  <a:lnTo>
                    <a:pt x="4086" y="6222"/>
                  </a:lnTo>
                  <a:cubicBezTo>
                    <a:pt x="4073" y="6207"/>
                    <a:pt x="4062" y="6193"/>
                    <a:pt x="4053" y="6182"/>
                  </a:cubicBezTo>
                  <a:lnTo>
                    <a:pt x="4053" y="6182"/>
                  </a:lnTo>
                  <a:cubicBezTo>
                    <a:pt x="4027" y="6075"/>
                    <a:pt x="3995" y="5980"/>
                    <a:pt x="3995" y="5925"/>
                  </a:cubicBezTo>
                  <a:cubicBezTo>
                    <a:pt x="3903" y="5834"/>
                    <a:pt x="3903" y="5743"/>
                    <a:pt x="3903" y="5743"/>
                  </a:cubicBezTo>
                  <a:lnTo>
                    <a:pt x="3903" y="5264"/>
                  </a:lnTo>
                  <a:lnTo>
                    <a:pt x="3903" y="5081"/>
                  </a:lnTo>
                  <a:cubicBezTo>
                    <a:pt x="3966" y="4939"/>
                    <a:pt x="3986" y="4852"/>
                    <a:pt x="4022" y="4752"/>
                  </a:cubicBezTo>
                  <a:lnTo>
                    <a:pt x="4022" y="4752"/>
                  </a:lnTo>
                  <a:cubicBezTo>
                    <a:pt x="4022" y="4758"/>
                    <a:pt x="4024" y="4761"/>
                    <a:pt x="4027" y="4761"/>
                  </a:cubicBezTo>
                  <a:cubicBezTo>
                    <a:pt x="4035" y="4761"/>
                    <a:pt x="4053" y="4742"/>
                    <a:pt x="4086" y="4693"/>
                  </a:cubicBezTo>
                  <a:cubicBezTo>
                    <a:pt x="4086" y="4602"/>
                    <a:pt x="4177" y="4510"/>
                    <a:pt x="4177" y="4396"/>
                  </a:cubicBezTo>
                  <a:cubicBezTo>
                    <a:pt x="4268" y="4305"/>
                    <a:pt x="4268" y="4214"/>
                    <a:pt x="4268" y="4214"/>
                  </a:cubicBezTo>
                  <a:cubicBezTo>
                    <a:pt x="4347" y="4144"/>
                    <a:pt x="4395" y="4114"/>
                    <a:pt x="4414" y="4114"/>
                  </a:cubicBezTo>
                  <a:cubicBezTo>
                    <a:pt x="4417" y="4114"/>
                    <a:pt x="4419" y="4115"/>
                    <a:pt x="4421" y="4117"/>
                  </a:cubicBezTo>
                  <a:lnTo>
                    <a:pt x="4421" y="4117"/>
                  </a:lnTo>
                  <a:cubicBezTo>
                    <a:pt x="4471" y="4050"/>
                    <a:pt x="4521" y="3984"/>
                    <a:pt x="4565" y="3940"/>
                  </a:cubicBezTo>
                  <a:cubicBezTo>
                    <a:pt x="4589" y="3909"/>
                    <a:pt x="4620" y="3881"/>
                    <a:pt x="4649" y="3856"/>
                  </a:cubicBezTo>
                  <a:lnTo>
                    <a:pt x="4649" y="3856"/>
                  </a:lnTo>
                  <a:cubicBezTo>
                    <a:pt x="4686" y="3839"/>
                    <a:pt x="4724" y="3826"/>
                    <a:pt x="4748" y="3826"/>
                  </a:cubicBezTo>
                  <a:cubicBezTo>
                    <a:pt x="4839" y="3734"/>
                    <a:pt x="5136" y="3643"/>
                    <a:pt x="5227" y="3552"/>
                  </a:cubicBezTo>
                  <a:lnTo>
                    <a:pt x="5227" y="3552"/>
                  </a:lnTo>
                  <a:cubicBezTo>
                    <a:pt x="5227" y="3552"/>
                    <a:pt x="5055" y="3592"/>
                    <a:pt x="5001" y="3592"/>
                  </a:cubicBezTo>
                  <a:cubicBezTo>
                    <a:pt x="4973" y="3592"/>
                    <a:pt x="4976" y="3582"/>
                    <a:pt x="5044" y="3552"/>
                  </a:cubicBezTo>
                  <a:cubicBezTo>
                    <a:pt x="5136" y="3552"/>
                    <a:pt x="5227" y="3552"/>
                    <a:pt x="5318" y="3460"/>
                  </a:cubicBezTo>
                  <a:close/>
                  <a:moveTo>
                    <a:pt x="5949" y="1"/>
                  </a:moveTo>
                  <a:cubicBezTo>
                    <a:pt x="4403" y="1"/>
                    <a:pt x="2824" y="671"/>
                    <a:pt x="1803" y="1840"/>
                  </a:cubicBezTo>
                  <a:cubicBezTo>
                    <a:pt x="365" y="3643"/>
                    <a:pt x="0" y="6222"/>
                    <a:pt x="1233" y="8208"/>
                  </a:cubicBezTo>
                  <a:cubicBezTo>
                    <a:pt x="2290" y="9931"/>
                    <a:pt x="4120" y="10865"/>
                    <a:pt x="6060" y="10865"/>
                  </a:cubicBezTo>
                  <a:cubicBezTo>
                    <a:pt x="6381" y="10865"/>
                    <a:pt x="6706" y="10839"/>
                    <a:pt x="7030" y="10787"/>
                  </a:cubicBezTo>
                  <a:cubicBezTo>
                    <a:pt x="9554" y="10318"/>
                    <a:pt x="11247" y="8035"/>
                    <a:pt x="11405" y="5606"/>
                  </a:cubicBezTo>
                  <a:lnTo>
                    <a:pt x="11405" y="5606"/>
                  </a:lnTo>
                  <a:cubicBezTo>
                    <a:pt x="11410" y="5554"/>
                    <a:pt x="11413" y="5500"/>
                    <a:pt x="11413" y="5446"/>
                  </a:cubicBezTo>
                  <a:lnTo>
                    <a:pt x="11413" y="5446"/>
                  </a:lnTo>
                  <a:cubicBezTo>
                    <a:pt x="11413" y="5446"/>
                    <a:pt x="11413" y="5446"/>
                    <a:pt x="11413" y="5446"/>
                  </a:cubicBezTo>
                  <a:cubicBezTo>
                    <a:pt x="11413" y="5406"/>
                    <a:pt x="11411" y="5365"/>
                    <a:pt x="11407" y="5325"/>
                  </a:cubicBezTo>
                  <a:lnTo>
                    <a:pt x="11407" y="5325"/>
                  </a:lnTo>
                  <a:cubicBezTo>
                    <a:pt x="11272" y="3005"/>
                    <a:pt x="9846" y="1073"/>
                    <a:pt x="7692" y="310"/>
                  </a:cubicBezTo>
                  <a:cubicBezTo>
                    <a:pt x="7139" y="101"/>
                    <a:pt x="6547" y="1"/>
                    <a:pt x="59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2">
              <a:extLst>
                <a:ext uri="{FF2B5EF4-FFF2-40B4-BE49-F238E27FC236}">
                  <a16:creationId xmlns:a16="http://schemas.microsoft.com/office/drawing/2014/main" id="{010CEB32-5891-04C6-82AF-C7A345155EB1}"/>
                </a:ext>
              </a:extLst>
            </p:cNvPr>
            <p:cNvSpPr/>
            <p:nvPr/>
          </p:nvSpPr>
          <p:spPr>
            <a:xfrm>
              <a:off x="2242750" y="1936775"/>
              <a:ext cx="187750" cy="185475"/>
            </a:xfrm>
            <a:custGeom>
              <a:avLst/>
              <a:gdLst/>
              <a:ahLst/>
              <a:cxnLst/>
              <a:rect l="l" t="t" r="r" b="b"/>
              <a:pathLst>
                <a:path w="7510" h="7419" extrusionOk="0">
                  <a:moveTo>
                    <a:pt x="3698" y="0"/>
                  </a:moveTo>
                  <a:cubicBezTo>
                    <a:pt x="1712" y="0"/>
                    <a:pt x="0" y="1621"/>
                    <a:pt x="0" y="3698"/>
                  </a:cubicBezTo>
                  <a:cubicBezTo>
                    <a:pt x="0" y="5798"/>
                    <a:pt x="1712" y="7419"/>
                    <a:pt x="3698" y="7419"/>
                  </a:cubicBezTo>
                  <a:cubicBezTo>
                    <a:pt x="5798" y="7419"/>
                    <a:pt x="7510" y="5798"/>
                    <a:pt x="7510" y="3698"/>
                  </a:cubicBezTo>
                  <a:cubicBezTo>
                    <a:pt x="7510" y="1621"/>
                    <a:pt x="5798" y="0"/>
                    <a:pt x="3698" y="0"/>
                  </a:cubicBezTo>
                  <a:close/>
                </a:path>
              </a:pathLst>
            </a:custGeom>
            <a:solidFill>
              <a:srgbClr val="2B85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2">
              <a:extLst>
                <a:ext uri="{FF2B5EF4-FFF2-40B4-BE49-F238E27FC236}">
                  <a16:creationId xmlns:a16="http://schemas.microsoft.com/office/drawing/2014/main" id="{7ED2FD05-DDDC-BDB6-F098-B685A2CB50EF}"/>
                </a:ext>
              </a:extLst>
            </p:cNvPr>
            <p:cNvSpPr/>
            <p:nvPr/>
          </p:nvSpPr>
          <p:spPr>
            <a:xfrm>
              <a:off x="1595650" y="4238125"/>
              <a:ext cx="290475" cy="273025"/>
            </a:xfrm>
            <a:custGeom>
              <a:avLst/>
              <a:gdLst/>
              <a:ahLst/>
              <a:cxnLst/>
              <a:rect l="l" t="t" r="r" b="b"/>
              <a:pathLst>
                <a:path w="11619" h="10921" extrusionOk="0">
                  <a:moveTo>
                    <a:pt x="5742" y="3460"/>
                  </a:moveTo>
                  <a:lnTo>
                    <a:pt x="5742" y="3460"/>
                  </a:lnTo>
                  <a:cubicBezTo>
                    <a:pt x="5660" y="3486"/>
                    <a:pt x="5577" y="3516"/>
                    <a:pt x="5524" y="3516"/>
                  </a:cubicBezTo>
                  <a:cubicBezTo>
                    <a:pt x="5682" y="3516"/>
                    <a:pt x="5749" y="3486"/>
                    <a:pt x="5742" y="3460"/>
                  </a:cubicBezTo>
                  <a:close/>
                  <a:moveTo>
                    <a:pt x="7102" y="3798"/>
                  </a:moveTo>
                  <a:cubicBezTo>
                    <a:pt x="7108" y="3798"/>
                    <a:pt x="7121" y="3802"/>
                    <a:pt x="7145" y="3813"/>
                  </a:cubicBezTo>
                  <a:cubicBezTo>
                    <a:pt x="7145" y="3823"/>
                    <a:pt x="7146" y="3834"/>
                    <a:pt x="7148" y="3844"/>
                  </a:cubicBezTo>
                  <a:lnTo>
                    <a:pt x="7148" y="3844"/>
                  </a:lnTo>
                  <a:cubicBezTo>
                    <a:pt x="7113" y="3818"/>
                    <a:pt x="7090" y="3798"/>
                    <a:pt x="7102" y="3798"/>
                  </a:cubicBezTo>
                  <a:close/>
                  <a:moveTo>
                    <a:pt x="7224" y="3898"/>
                  </a:moveTo>
                  <a:lnTo>
                    <a:pt x="7224" y="3898"/>
                  </a:lnTo>
                  <a:cubicBezTo>
                    <a:pt x="7228" y="3900"/>
                    <a:pt x="7232" y="3902"/>
                    <a:pt x="7236" y="3904"/>
                  </a:cubicBezTo>
                  <a:cubicBezTo>
                    <a:pt x="7292" y="3941"/>
                    <a:pt x="7313" y="3956"/>
                    <a:pt x="7312" y="3956"/>
                  </a:cubicBezTo>
                  <a:cubicBezTo>
                    <a:pt x="7311" y="3956"/>
                    <a:pt x="7270" y="3929"/>
                    <a:pt x="7224" y="3898"/>
                  </a:cubicBezTo>
                  <a:close/>
                  <a:moveTo>
                    <a:pt x="4343" y="4133"/>
                  </a:moveTo>
                  <a:cubicBezTo>
                    <a:pt x="4307" y="4176"/>
                    <a:pt x="4280" y="4213"/>
                    <a:pt x="4262" y="4240"/>
                  </a:cubicBezTo>
                  <a:lnTo>
                    <a:pt x="4262" y="4240"/>
                  </a:lnTo>
                  <a:cubicBezTo>
                    <a:pt x="4271" y="4223"/>
                    <a:pt x="4280" y="4203"/>
                    <a:pt x="4292" y="4178"/>
                  </a:cubicBezTo>
                  <a:cubicBezTo>
                    <a:pt x="4307" y="4163"/>
                    <a:pt x="4324" y="4148"/>
                    <a:pt x="4343" y="4133"/>
                  </a:cubicBezTo>
                  <a:close/>
                  <a:moveTo>
                    <a:pt x="4067" y="4545"/>
                  </a:moveTo>
                  <a:cubicBezTo>
                    <a:pt x="4080" y="4545"/>
                    <a:pt x="4013" y="4703"/>
                    <a:pt x="3987" y="4765"/>
                  </a:cubicBezTo>
                  <a:lnTo>
                    <a:pt x="3987" y="4765"/>
                  </a:lnTo>
                  <a:cubicBezTo>
                    <a:pt x="3992" y="4730"/>
                    <a:pt x="3995" y="4694"/>
                    <a:pt x="3995" y="4657"/>
                  </a:cubicBezTo>
                  <a:cubicBezTo>
                    <a:pt x="4041" y="4575"/>
                    <a:pt x="4062" y="4545"/>
                    <a:pt x="4067" y="4545"/>
                  </a:cubicBezTo>
                  <a:close/>
                  <a:moveTo>
                    <a:pt x="7890" y="5080"/>
                  </a:moveTo>
                  <a:cubicBezTo>
                    <a:pt x="7855" y="5251"/>
                    <a:pt x="7877" y="5337"/>
                    <a:pt x="7898" y="5348"/>
                  </a:cubicBezTo>
                  <a:lnTo>
                    <a:pt x="7898" y="5348"/>
                  </a:lnTo>
                  <a:lnTo>
                    <a:pt x="7898" y="5319"/>
                  </a:lnTo>
                  <a:lnTo>
                    <a:pt x="7898" y="5136"/>
                  </a:lnTo>
                  <a:cubicBezTo>
                    <a:pt x="7898" y="5120"/>
                    <a:pt x="7895" y="5101"/>
                    <a:pt x="7890" y="5080"/>
                  </a:cubicBezTo>
                  <a:close/>
                  <a:moveTo>
                    <a:pt x="7807" y="6186"/>
                  </a:moveTo>
                  <a:lnTo>
                    <a:pt x="7807" y="6186"/>
                  </a:lnTo>
                  <a:cubicBezTo>
                    <a:pt x="7694" y="6299"/>
                    <a:pt x="7686" y="6377"/>
                    <a:pt x="7717" y="6377"/>
                  </a:cubicBezTo>
                  <a:lnTo>
                    <a:pt x="7717" y="6377"/>
                  </a:lnTo>
                  <a:cubicBezTo>
                    <a:pt x="7739" y="6297"/>
                    <a:pt x="7762" y="6231"/>
                    <a:pt x="7807" y="6186"/>
                  </a:cubicBezTo>
                  <a:close/>
                  <a:moveTo>
                    <a:pt x="7533" y="6724"/>
                  </a:moveTo>
                  <a:cubicBezTo>
                    <a:pt x="7526" y="6734"/>
                    <a:pt x="7519" y="6745"/>
                    <a:pt x="7510" y="6757"/>
                  </a:cubicBezTo>
                  <a:cubicBezTo>
                    <a:pt x="7509" y="6758"/>
                    <a:pt x="7508" y="6759"/>
                    <a:pt x="7507" y="6760"/>
                  </a:cubicBezTo>
                  <a:lnTo>
                    <a:pt x="7507" y="6760"/>
                  </a:lnTo>
                  <a:cubicBezTo>
                    <a:pt x="7516" y="6747"/>
                    <a:pt x="7525" y="6735"/>
                    <a:pt x="7533" y="6724"/>
                  </a:cubicBezTo>
                  <a:close/>
                  <a:moveTo>
                    <a:pt x="4559" y="6972"/>
                  </a:moveTo>
                  <a:cubicBezTo>
                    <a:pt x="4555" y="6972"/>
                    <a:pt x="4574" y="6987"/>
                    <a:pt x="4621" y="7012"/>
                  </a:cubicBezTo>
                  <a:lnTo>
                    <a:pt x="4621" y="7012"/>
                  </a:lnTo>
                  <a:cubicBezTo>
                    <a:pt x="4584" y="6985"/>
                    <a:pt x="4562" y="6972"/>
                    <a:pt x="4559" y="6972"/>
                  </a:cubicBezTo>
                  <a:close/>
                  <a:moveTo>
                    <a:pt x="7237" y="6972"/>
                  </a:moveTo>
                  <a:cubicBezTo>
                    <a:pt x="7196" y="6972"/>
                    <a:pt x="7108" y="7022"/>
                    <a:pt x="7053" y="7145"/>
                  </a:cubicBezTo>
                  <a:cubicBezTo>
                    <a:pt x="7093" y="7096"/>
                    <a:pt x="7165" y="7034"/>
                    <a:pt x="7243" y="6973"/>
                  </a:cubicBezTo>
                  <a:lnTo>
                    <a:pt x="7243" y="6973"/>
                  </a:lnTo>
                  <a:cubicBezTo>
                    <a:pt x="7241" y="6973"/>
                    <a:pt x="7239" y="6972"/>
                    <a:pt x="7237" y="6972"/>
                  </a:cubicBezTo>
                  <a:close/>
                  <a:moveTo>
                    <a:pt x="6186" y="3425"/>
                  </a:moveTo>
                  <a:cubicBezTo>
                    <a:pt x="6285" y="3455"/>
                    <a:pt x="6308" y="3465"/>
                    <a:pt x="6294" y="3465"/>
                  </a:cubicBezTo>
                  <a:cubicBezTo>
                    <a:pt x="6267" y="3465"/>
                    <a:pt x="6095" y="3425"/>
                    <a:pt x="6095" y="3425"/>
                  </a:cubicBezTo>
                  <a:lnTo>
                    <a:pt x="6095" y="3425"/>
                  </a:lnTo>
                  <a:cubicBezTo>
                    <a:pt x="6186" y="3516"/>
                    <a:pt x="6369" y="3516"/>
                    <a:pt x="6574" y="3516"/>
                  </a:cubicBezTo>
                  <a:cubicBezTo>
                    <a:pt x="6587" y="3529"/>
                    <a:pt x="6600" y="3540"/>
                    <a:pt x="6613" y="3550"/>
                  </a:cubicBezTo>
                  <a:lnTo>
                    <a:pt x="6613" y="3550"/>
                  </a:lnTo>
                  <a:cubicBezTo>
                    <a:pt x="6623" y="3562"/>
                    <a:pt x="6639" y="3581"/>
                    <a:pt x="6665" y="3607"/>
                  </a:cubicBezTo>
                  <a:cubicBezTo>
                    <a:pt x="6821" y="3704"/>
                    <a:pt x="6993" y="3785"/>
                    <a:pt x="7154" y="3863"/>
                  </a:cubicBezTo>
                  <a:lnTo>
                    <a:pt x="7154" y="3863"/>
                  </a:lnTo>
                  <a:cubicBezTo>
                    <a:pt x="7179" y="3935"/>
                    <a:pt x="7253" y="3995"/>
                    <a:pt x="7327" y="3995"/>
                  </a:cubicBezTo>
                  <a:cubicBezTo>
                    <a:pt x="7327" y="4086"/>
                    <a:pt x="7419" y="4086"/>
                    <a:pt x="7419" y="4178"/>
                  </a:cubicBezTo>
                  <a:cubicBezTo>
                    <a:pt x="7468" y="4240"/>
                    <a:pt x="7525" y="4322"/>
                    <a:pt x="7533" y="4322"/>
                  </a:cubicBezTo>
                  <a:cubicBezTo>
                    <a:pt x="7538" y="4322"/>
                    <a:pt x="7525" y="4291"/>
                    <a:pt x="7480" y="4204"/>
                  </a:cubicBezTo>
                  <a:lnTo>
                    <a:pt x="7480" y="4204"/>
                  </a:lnTo>
                  <a:cubicBezTo>
                    <a:pt x="7558" y="4331"/>
                    <a:pt x="7644" y="4403"/>
                    <a:pt x="7715" y="4474"/>
                  </a:cubicBezTo>
                  <a:cubicBezTo>
                    <a:pt x="7715" y="4557"/>
                    <a:pt x="7715" y="4639"/>
                    <a:pt x="7782" y="4654"/>
                  </a:cubicBezTo>
                  <a:lnTo>
                    <a:pt x="7782" y="4654"/>
                  </a:lnTo>
                  <a:cubicBezTo>
                    <a:pt x="7760" y="4602"/>
                    <a:pt x="7738" y="4544"/>
                    <a:pt x="7743" y="4544"/>
                  </a:cubicBezTo>
                  <a:cubicBezTo>
                    <a:pt x="7747" y="4544"/>
                    <a:pt x="7765" y="4574"/>
                    <a:pt x="7807" y="4657"/>
                  </a:cubicBezTo>
                  <a:cubicBezTo>
                    <a:pt x="7798" y="4657"/>
                    <a:pt x="7790" y="4656"/>
                    <a:pt x="7782" y="4654"/>
                  </a:cubicBezTo>
                  <a:lnTo>
                    <a:pt x="7782" y="4654"/>
                  </a:lnTo>
                  <a:cubicBezTo>
                    <a:pt x="7792" y="4676"/>
                    <a:pt x="7801" y="4697"/>
                    <a:pt x="7809" y="4712"/>
                  </a:cubicBezTo>
                  <a:lnTo>
                    <a:pt x="7809" y="4712"/>
                  </a:lnTo>
                  <a:cubicBezTo>
                    <a:pt x="7807" y="4694"/>
                    <a:pt x="7807" y="4676"/>
                    <a:pt x="7807" y="4657"/>
                  </a:cubicBezTo>
                  <a:lnTo>
                    <a:pt x="7807" y="4657"/>
                  </a:lnTo>
                  <a:cubicBezTo>
                    <a:pt x="7824" y="4715"/>
                    <a:pt x="7828" y="4736"/>
                    <a:pt x="7825" y="4736"/>
                  </a:cubicBezTo>
                  <a:cubicBezTo>
                    <a:pt x="7822" y="4736"/>
                    <a:pt x="7816" y="4727"/>
                    <a:pt x="7809" y="4712"/>
                  </a:cubicBezTo>
                  <a:lnTo>
                    <a:pt x="7809" y="4712"/>
                  </a:lnTo>
                  <a:cubicBezTo>
                    <a:pt x="7820" y="4859"/>
                    <a:pt x="7871" y="4991"/>
                    <a:pt x="7890" y="5080"/>
                  </a:cubicBezTo>
                  <a:lnTo>
                    <a:pt x="7890" y="5080"/>
                  </a:lnTo>
                  <a:cubicBezTo>
                    <a:pt x="7893" y="5068"/>
                    <a:pt x="7895" y="5057"/>
                    <a:pt x="7898" y="5045"/>
                  </a:cubicBezTo>
                  <a:lnTo>
                    <a:pt x="7898" y="5045"/>
                  </a:lnTo>
                  <a:lnTo>
                    <a:pt x="7898" y="5136"/>
                  </a:lnTo>
                  <a:cubicBezTo>
                    <a:pt x="7941" y="5275"/>
                    <a:pt x="7924" y="5349"/>
                    <a:pt x="7903" y="5349"/>
                  </a:cubicBezTo>
                  <a:cubicBezTo>
                    <a:pt x="7901" y="5349"/>
                    <a:pt x="7899" y="5348"/>
                    <a:pt x="7898" y="5348"/>
                  </a:cubicBezTo>
                  <a:lnTo>
                    <a:pt x="7898" y="5348"/>
                  </a:lnTo>
                  <a:lnTo>
                    <a:pt x="7898" y="5798"/>
                  </a:lnTo>
                  <a:lnTo>
                    <a:pt x="7898" y="6004"/>
                  </a:lnTo>
                  <a:cubicBezTo>
                    <a:pt x="7807" y="6095"/>
                    <a:pt x="7807" y="6186"/>
                    <a:pt x="7807" y="6278"/>
                  </a:cubicBezTo>
                  <a:cubicBezTo>
                    <a:pt x="7772" y="6347"/>
                    <a:pt x="7737" y="6377"/>
                    <a:pt x="7717" y="6377"/>
                  </a:cubicBezTo>
                  <a:cubicBezTo>
                    <a:pt x="7717" y="6377"/>
                    <a:pt x="7717" y="6377"/>
                    <a:pt x="7717" y="6377"/>
                  </a:cubicBezTo>
                  <a:lnTo>
                    <a:pt x="7717" y="6377"/>
                  </a:lnTo>
                  <a:cubicBezTo>
                    <a:pt x="7694" y="6461"/>
                    <a:pt x="7671" y="6560"/>
                    <a:pt x="7624" y="6666"/>
                  </a:cubicBezTo>
                  <a:cubicBezTo>
                    <a:pt x="7601" y="6666"/>
                    <a:pt x="7582" y="6670"/>
                    <a:pt x="7566" y="6677"/>
                  </a:cubicBezTo>
                  <a:lnTo>
                    <a:pt x="7566" y="6677"/>
                  </a:lnTo>
                  <a:cubicBezTo>
                    <a:pt x="7569" y="6672"/>
                    <a:pt x="7571" y="6670"/>
                    <a:pt x="7571" y="6670"/>
                  </a:cubicBezTo>
                  <a:lnTo>
                    <a:pt x="7571" y="6670"/>
                  </a:lnTo>
                  <a:cubicBezTo>
                    <a:pt x="7571" y="6670"/>
                    <a:pt x="7569" y="6672"/>
                    <a:pt x="7566" y="6677"/>
                  </a:cubicBezTo>
                  <a:lnTo>
                    <a:pt x="7566" y="6677"/>
                  </a:lnTo>
                  <a:cubicBezTo>
                    <a:pt x="7518" y="6698"/>
                    <a:pt x="7499" y="6749"/>
                    <a:pt x="7456" y="6805"/>
                  </a:cubicBezTo>
                  <a:lnTo>
                    <a:pt x="7456" y="6805"/>
                  </a:lnTo>
                  <a:cubicBezTo>
                    <a:pt x="7398" y="6853"/>
                    <a:pt x="7318" y="6913"/>
                    <a:pt x="7243" y="6973"/>
                  </a:cubicBezTo>
                  <a:lnTo>
                    <a:pt x="7243" y="6973"/>
                  </a:lnTo>
                  <a:cubicBezTo>
                    <a:pt x="7266" y="6976"/>
                    <a:pt x="7270" y="6997"/>
                    <a:pt x="7236" y="7031"/>
                  </a:cubicBezTo>
                  <a:cubicBezTo>
                    <a:pt x="7145" y="7145"/>
                    <a:pt x="7053" y="7145"/>
                    <a:pt x="6939" y="7236"/>
                  </a:cubicBezTo>
                  <a:cubicBezTo>
                    <a:pt x="6848" y="7236"/>
                    <a:pt x="6848" y="7328"/>
                    <a:pt x="6757" y="7328"/>
                  </a:cubicBezTo>
                  <a:lnTo>
                    <a:pt x="6665" y="7328"/>
                  </a:lnTo>
                  <a:cubicBezTo>
                    <a:pt x="6653" y="7340"/>
                    <a:pt x="6642" y="7351"/>
                    <a:pt x="6634" y="7360"/>
                  </a:cubicBezTo>
                  <a:lnTo>
                    <a:pt x="6634" y="7360"/>
                  </a:lnTo>
                  <a:cubicBezTo>
                    <a:pt x="6531" y="7386"/>
                    <a:pt x="6437" y="7419"/>
                    <a:pt x="6369" y="7419"/>
                  </a:cubicBezTo>
                  <a:cubicBezTo>
                    <a:pt x="6277" y="7510"/>
                    <a:pt x="6186" y="7510"/>
                    <a:pt x="6186" y="7510"/>
                  </a:cubicBezTo>
                  <a:lnTo>
                    <a:pt x="5707" y="7510"/>
                  </a:lnTo>
                  <a:cubicBezTo>
                    <a:pt x="5585" y="7480"/>
                    <a:pt x="5524" y="7470"/>
                    <a:pt x="5504" y="7470"/>
                  </a:cubicBezTo>
                  <a:cubicBezTo>
                    <a:pt x="5463" y="7470"/>
                    <a:pt x="5585" y="7510"/>
                    <a:pt x="5707" y="7510"/>
                  </a:cubicBezTo>
                  <a:lnTo>
                    <a:pt x="5524" y="7510"/>
                  </a:lnTo>
                  <a:cubicBezTo>
                    <a:pt x="5460" y="7447"/>
                    <a:pt x="5341" y="7427"/>
                    <a:pt x="5213" y="7391"/>
                  </a:cubicBezTo>
                  <a:lnTo>
                    <a:pt x="5213" y="7391"/>
                  </a:lnTo>
                  <a:cubicBezTo>
                    <a:pt x="5220" y="7386"/>
                    <a:pt x="5201" y="7368"/>
                    <a:pt x="5136" y="7328"/>
                  </a:cubicBezTo>
                  <a:cubicBezTo>
                    <a:pt x="5045" y="7328"/>
                    <a:pt x="4953" y="7236"/>
                    <a:pt x="4862" y="7236"/>
                  </a:cubicBezTo>
                  <a:lnTo>
                    <a:pt x="4657" y="7031"/>
                  </a:lnTo>
                  <a:cubicBezTo>
                    <a:pt x="4643" y="7024"/>
                    <a:pt x="4631" y="7018"/>
                    <a:pt x="4621" y="7012"/>
                  </a:cubicBezTo>
                  <a:lnTo>
                    <a:pt x="4621" y="7012"/>
                  </a:lnTo>
                  <a:cubicBezTo>
                    <a:pt x="4658" y="7040"/>
                    <a:pt x="4709" y="7083"/>
                    <a:pt x="4771" y="7145"/>
                  </a:cubicBezTo>
                  <a:cubicBezTo>
                    <a:pt x="4657" y="7031"/>
                    <a:pt x="4474" y="6940"/>
                    <a:pt x="4383" y="6848"/>
                  </a:cubicBezTo>
                  <a:cubicBezTo>
                    <a:pt x="4358" y="6824"/>
                    <a:pt x="4333" y="6784"/>
                    <a:pt x="4312" y="6745"/>
                  </a:cubicBezTo>
                  <a:lnTo>
                    <a:pt x="4312" y="6745"/>
                  </a:lnTo>
                  <a:cubicBezTo>
                    <a:pt x="4300" y="6715"/>
                    <a:pt x="4292" y="6686"/>
                    <a:pt x="4292" y="6666"/>
                  </a:cubicBezTo>
                  <a:cubicBezTo>
                    <a:pt x="4200" y="6574"/>
                    <a:pt x="4086" y="6278"/>
                    <a:pt x="3995" y="6186"/>
                  </a:cubicBezTo>
                  <a:lnTo>
                    <a:pt x="3995" y="6186"/>
                  </a:lnTo>
                  <a:cubicBezTo>
                    <a:pt x="3995" y="6186"/>
                    <a:pt x="4043" y="6389"/>
                    <a:pt x="4034" y="6389"/>
                  </a:cubicBezTo>
                  <a:cubicBezTo>
                    <a:pt x="4031" y="6389"/>
                    <a:pt x="4020" y="6360"/>
                    <a:pt x="3995" y="6278"/>
                  </a:cubicBezTo>
                  <a:lnTo>
                    <a:pt x="3995" y="6004"/>
                  </a:lnTo>
                  <a:cubicBezTo>
                    <a:pt x="3904" y="6004"/>
                    <a:pt x="3904" y="5890"/>
                    <a:pt x="3904" y="5798"/>
                  </a:cubicBezTo>
                  <a:lnTo>
                    <a:pt x="3904" y="5707"/>
                  </a:lnTo>
                  <a:lnTo>
                    <a:pt x="3904" y="5433"/>
                  </a:lnTo>
                  <a:lnTo>
                    <a:pt x="3904" y="5228"/>
                  </a:lnTo>
                  <a:cubicBezTo>
                    <a:pt x="3904" y="5078"/>
                    <a:pt x="3965" y="4928"/>
                    <a:pt x="3987" y="4766"/>
                  </a:cubicBezTo>
                  <a:lnTo>
                    <a:pt x="3987" y="4766"/>
                  </a:lnTo>
                  <a:cubicBezTo>
                    <a:pt x="3989" y="4761"/>
                    <a:pt x="3992" y="4755"/>
                    <a:pt x="3995" y="4748"/>
                  </a:cubicBezTo>
                  <a:cubicBezTo>
                    <a:pt x="4086" y="4657"/>
                    <a:pt x="4086" y="4566"/>
                    <a:pt x="4200" y="4474"/>
                  </a:cubicBezTo>
                  <a:cubicBezTo>
                    <a:pt x="4200" y="4383"/>
                    <a:pt x="4292" y="4292"/>
                    <a:pt x="4292" y="4292"/>
                  </a:cubicBezTo>
                  <a:cubicBezTo>
                    <a:pt x="4292" y="4186"/>
                    <a:pt x="4371" y="4178"/>
                    <a:pt x="4382" y="4104"/>
                  </a:cubicBezTo>
                  <a:lnTo>
                    <a:pt x="4382" y="4104"/>
                  </a:lnTo>
                  <a:cubicBezTo>
                    <a:pt x="4475" y="4037"/>
                    <a:pt x="4590" y="3971"/>
                    <a:pt x="4657" y="3904"/>
                  </a:cubicBezTo>
                  <a:cubicBezTo>
                    <a:pt x="4666" y="3890"/>
                    <a:pt x="4674" y="3878"/>
                    <a:pt x="4681" y="3867"/>
                  </a:cubicBezTo>
                  <a:lnTo>
                    <a:pt x="4681" y="3867"/>
                  </a:lnTo>
                  <a:cubicBezTo>
                    <a:pt x="4743" y="3832"/>
                    <a:pt x="4807" y="3777"/>
                    <a:pt x="4862" y="3721"/>
                  </a:cubicBezTo>
                  <a:cubicBezTo>
                    <a:pt x="4953" y="3721"/>
                    <a:pt x="5045" y="3607"/>
                    <a:pt x="5136" y="3607"/>
                  </a:cubicBezTo>
                  <a:cubicBezTo>
                    <a:pt x="5209" y="3562"/>
                    <a:pt x="5224" y="3546"/>
                    <a:pt x="5209" y="3546"/>
                  </a:cubicBezTo>
                  <a:cubicBezTo>
                    <a:pt x="5209" y="3546"/>
                    <a:pt x="5209" y="3546"/>
                    <a:pt x="5209" y="3546"/>
                  </a:cubicBezTo>
                  <a:lnTo>
                    <a:pt x="5209" y="3546"/>
                  </a:lnTo>
                  <a:cubicBezTo>
                    <a:pt x="5345" y="3508"/>
                    <a:pt x="5486" y="3489"/>
                    <a:pt x="5615" y="3425"/>
                  </a:cubicBezTo>
                  <a:cubicBezTo>
                    <a:pt x="5693" y="3425"/>
                    <a:pt x="5737" y="3441"/>
                    <a:pt x="5742" y="3460"/>
                  </a:cubicBezTo>
                  <a:lnTo>
                    <a:pt x="5742" y="3460"/>
                  </a:lnTo>
                  <a:cubicBezTo>
                    <a:pt x="5803" y="3441"/>
                    <a:pt x="5864" y="3425"/>
                    <a:pt x="5912" y="3425"/>
                  </a:cubicBezTo>
                  <a:close/>
                  <a:moveTo>
                    <a:pt x="5912" y="1"/>
                  </a:moveTo>
                  <a:cubicBezTo>
                    <a:pt x="5870" y="1"/>
                    <a:pt x="5827" y="3"/>
                    <a:pt x="5785" y="7"/>
                  </a:cubicBezTo>
                  <a:lnTo>
                    <a:pt x="5785" y="7"/>
                  </a:lnTo>
                  <a:cubicBezTo>
                    <a:pt x="3449" y="143"/>
                    <a:pt x="1606" y="1569"/>
                    <a:pt x="776" y="3721"/>
                  </a:cubicBezTo>
                  <a:cubicBezTo>
                    <a:pt x="0" y="5707"/>
                    <a:pt x="662" y="8172"/>
                    <a:pt x="2374" y="9610"/>
                  </a:cubicBezTo>
                  <a:cubicBezTo>
                    <a:pt x="3382" y="10443"/>
                    <a:pt x="4691" y="10920"/>
                    <a:pt x="6002" y="10920"/>
                  </a:cubicBezTo>
                  <a:cubicBezTo>
                    <a:pt x="6918" y="10920"/>
                    <a:pt x="7835" y="10688"/>
                    <a:pt x="8651" y="10181"/>
                  </a:cubicBezTo>
                  <a:cubicBezTo>
                    <a:pt x="10751" y="8948"/>
                    <a:pt x="11618" y="6666"/>
                    <a:pt x="11230" y="4383"/>
                  </a:cubicBezTo>
                  <a:cubicBezTo>
                    <a:pt x="10761" y="1857"/>
                    <a:pt x="8475" y="163"/>
                    <a:pt x="6065" y="8"/>
                  </a:cubicBezTo>
                  <a:lnTo>
                    <a:pt x="6065" y="8"/>
                  </a:lnTo>
                  <a:cubicBezTo>
                    <a:pt x="6015" y="3"/>
                    <a:pt x="5964" y="1"/>
                    <a:pt x="5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2">
              <a:extLst>
                <a:ext uri="{FF2B5EF4-FFF2-40B4-BE49-F238E27FC236}">
                  <a16:creationId xmlns:a16="http://schemas.microsoft.com/office/drawing/2014/main" id="{A7E22392-D061-A729-2631-DD13168D9117}"/>
                </a:ext>
              </a:extLst>
            </p:cNvPr>
            <p:cNvSpPr/>
            <p:nvPr/>
          </p:nvSpPr>
          <p:spPr>
            <a:xfrm>
              <a:off x="1650425" y="4280925"/>
              <a:ext cx="185475" cy="187775"/>
            </a:xfrm>
            <a:custGeom>
              <a:avLst/>
              <a:gdLst/>
              <a:ahLst/>
              <a:cxnLst/>
              <a:rect l="l" t="t" r="r" b="b"/>
              <a:pathLst>
                <a:path w="7419" h="7511" extrusionOk="0">
                  <a:moveTo>
                    <a:pt x="3721" y="1"/>
                  </a:moveTo>
                  <a:cubicBezTo>
                    <a:pt x="1621" y="1"/>
                    <a:pt x="1" y="1713"/>
                    <a:pt x="1" y="3812"/>
                  </a:cubicBezTo>
                  <a:cubicBezTo>
                    <a:pt x="1" y="5798"/>
                    <a:pt x="1621" y="7510"/>
                    <a:pt x="3721" y="7510"/>
                  </a:cubicBezTo>
                  <a:cubicBezTo>
                    <a:pt x="5798" y="7510"/>
                    <a:pt x="7419" y="5798"/>
                    <a:pt x="7419" y="3812"/>
                  </a:cubicBezTo>
                  <a:cubicBezTo>
                    <a:pt x="7419" y="1713"/>
                    <a:pt x="5798" y="1"/>
                    <a:pt x="3721" y="1"/>
                  </a:cubicBezTo>
                  <a:close/>
                </a:path>
              </a:pathLst>
            </a:custGeom>
            <a:solidFill>
              <a:srgbClr val="9E5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2">
              <a:extLst>
                <a:ext uri="{FF2B5EF4-FFF2-40B4-BE49-F238E27FC236}">
                  <a16:creationId xmlns:a16="http://schemas.microsoft.com/office/drawing/2014/main" id="{0FACCF6D-DBDE-C7F8-8E4B-B33D34959A9A}"/>
                </a:ext>
              </a:extLst>
            </p:cNvPr>
            <p:cNvSpPr/>
            <p:nvPr/>
          </p:nvSpPr>
          <p:spPr>
            <a:xfrm>
              <a:off x="2180550" y="3638975"/>
              <a:ext cx="292750" cy="271425"/>
            </a:xfrm>
            <a:custGeom>
              <a:avLst/>
              <a:gdLst/>
              <a:ahLst/>
              <a:cxnLst/>
              <a:rect l="l" t="t" r="r" b="b"/>
              <a:pathLst>
                <a:path w="11710" h="10857" extrusionOk="0">
                  <a:moveTo>
                    <a:pt x="4474" y="4086"/>
                  </a:moveTo>
                  <a:cubicBezTo>
                    <a:pt x="4468" y="4086"/>
                    <a:pt x="4462" y="4086"/>
                    <a:pt x="4457" y="4087"/>
                  </a:cubicBezTo>
                  <a:lnTo>
                    <a:pt x="4457" y="4087"/>
                  </a:lnTo>
                  <a:cubicBezTo>
                    <a:pt x="4432" y="4121"/>
                    <a:pt x="4407" y="4153"/>
                    <a:pt x="4383" y="4177"/>
                  </a:cubicBezTo>
                  <a:cubicBezTo>
                    <a:pt x="4332" y="4209"/>
                    <a:pt x="4303" y="4232"/>
                    <a:pt x="4290" y="4244"/>
                  </a:cubicBezTo>
                  <a:lnTo>
                    <a:pt x="4290" y="4244"/>
                  </a:lnTo>
                  <a:cubicBezTo>
                    <a:pt x="4290" y="4247"/>
                    <a:pt x="4290" y="4250"/>
                    <a:pt x="4289" y="4252"/>
                  </a:cubicBezTo>
                  <a:lnTo>
                    <a:pt x="4289" y="4252"/>
                  </a:lnTo>
                  <a:cubicBezTo>
                    <a:pt x="4310" y="4243"/>
                    <a:pt x="4380" y="4192"/>
                    <a:pt x="4474" y="4086"/>
                  </a:cubicBezTo>
                  <a:close/>
                  <a:moveTo>
                    <a:pt x="7989" y="5684"/>
                  </a:moveTo>
                  <a:cubicBezTo>
                    <a:pt x="7987" y="5693"/>
                    <a:pt x="7985" y="5704"/>
                    <a:pt x="7982" y="5714"/>
                  </a:cubicBezTo>
                  <a:lnTo>
                    <a:pt x="7982" y="5714"/>
                  </a:lnTo>
                  <a:cubicBezTo>
                    <a:pt x="7985" y="5711"/>
                    <a:pt x="7987" y="5709"/>
                    <a:pt x="7989" y="5707"/>
                  </a:cubicBezTo>
                  <a:lnTo>
                    <a:pt x="7989" y="5684"/>
                  </a:lnTo>
                  <a:close/>
                  <a:moveTo>
                    <a:pt x="3903" y="5707"/>
                  </a:moveTo>
                  <a:cubicBezTo>
                    <a:pt x="3917" y="5750"/>
                    <a:pt x="3926" y="5781"/>
                    <a:pt x="3933" y="5802"/>
                  </a:cubicBezTo>
                  <a:lnTo>
                    <a:pt x="3933" y="5802"/>
                  </a:lnTo>
                  <a:cubicBezTo>
                    <a:pt x="3924" y="5799"/>
                    <a:pt x="3915" y="5798"/>
                    <a:pt x="3903" y="5798"/>
                  </a:cubicBezTo>
                  <a:lnTo>
                    <a:pt x="3903" y="5707"/>
                  </a:lnTo>
                  <a:close/>
                  <a:moveTo>
                    <a:pt x="4082" y="6244"/>
                  </a:moveTo>
                  <a:lnTo>
                    <a:pt x="4082" y="6244"/>
                  </a:lnTo>
                  <a:cubicBezTo>
                    <a:pt x="4115" y="6317"/>
                    <a:pt x="4137" y="6387"/>
                    <a:pt x="4133" y="6387"/>
                  </a:cubicBezTo>
                  <a:cubicBezTo>
                    <a:pt x="4131" y="6387"/>
                    <a:pt x="4117" y="6357"/>
                    <a:pt x="4086" y="6277"/>
                  </a:cubicBezTo>
                  <a:cubicBezTo>
                    <a:pt x="4086" y="6266"/>
                    <a:pt x="4085" y="6255"/>
                    <a:pt x="4082" y="6244"/>
                  </a:cubicBezTo>
                  <a:close/>
                  <a:moveTo>
                    <a:pt x="4622" y="6925"/>
                  </a:moveTo>
                  <a:cubicBezTo>
                    <a:pt x="4621" y="6925"/>
                    <a:pt x="4619" y="6925"/>
                    <a:pt x="4618" y="6925"/>
                  </a:cubicBezTo>
                  <a:lnTo>
                    <a:pt x="4618" y="6925"/>
                  </a:lnTo>
                  <a:cubicBezTo>
                    <a:pt x="4673" y="6960"/>
                    <a:pt x="4727" y="6995"/>
                    <a:pt x="4771" y="7030"/>
                  </a:cubicBezTo>
                  <a:cubicBezTo>
                    <a:pt x="4723" y="6953"/>
                    <a:pt x="4662" y="6925"/>
                    <a:pt x="4622" y="6925"/>
                  </a:cubicBezTo>
                  <a:close/>
                  <a:moveTo>
                    <a:pt x="6770" y="7278"/>
                  </a:moveTo>
                  <a:lnTo>
                    <a:pt x="6770" y="7278"/>
                  </a:lnTo>
                  <a:cubicBezTo>
                    <a:pt x="6757" y="7302"/>
                    <a:pt x="6757" y="7327"/>
                    <a:pt x="6757" y="7327"/>
                  </a:cubicBezTo>
                  <a:cubicBezTo>
                    <a:pt x="6703" y="7354"/>
                    <a:pt x="6673" y="7365"/>
                    <a:pt x="6662" y="7365"/>
                  </a:cubicBezTo>
                  <a:cubicBezTo>
                    <a:pt x="6641" y="7365"/>
                    <a:pt x="6687" y="7326"/>
                    <a:pt x="6770" y="7278"/>
                  </a:cubicBezTo>
                  <a:close/>
                  <a:moveTo>
                    <a:pt x="6095" y="3424"/>
                  </a:moveTo>
                  <a:cubicBezTo>
                    <a:pt x="6186" y="3424"/>
                    <a:pt x="6483" y="3424"/>
                    <a:pt x="6574" y="3515"/>
                  </a:cubicBezTo>
                  <a:cubicBezTo>
                    <a:pt x="6665" y="3515"/>
                    <a:pt x="6757" y="3607"/>
                    <a:pt x="6848" y="3607"/>
                  </a:cubicBezTo>
                  <a:cubicBezTo>
                    <a:pt x="6848" y="3607"/>
                    <a:pt x="6614" y="3490"/>
                    <a:pt x="6661" y="3490"/>
                  </a:cubicBezTo>
                  <a:cubicBezTo>
                    <a:pt x="6673" y="3490"/>
                    <a:pt x="6702" y="3497"/>
                    <a:pt x="6757" y="3515"/>
                  </a:cubicBezTo>
                  <a:cubicBezTo>
                    <a:pt x="6904" y="3589"/>
                    <a:pt x="7006" y="3677"/>
                    <a:pt x="7136" y="3756"/>
                  </a:cubicBezTo>
                  <a:lnTo>
                    <a:pt x="7136" y="3756"/>
                  </a:lnTo>
                  <a:cubicBezTo>
                    <a:pt x="7130" y="3765"/>
                    <a:pt x="7131" y="3782"/>
                    <a:pt x="7145" y="3812"/>
                  </a:cubicBezTo>
                  <a:cubicBezTo>
                    <a:pt x="7236" y="3812"/>
                    <a:pt x="7327" y="3903"/>
                    <a:pt x="7327" y="3995"/>
                  </a:cubicBezTo>
                  <a:cubicBezTo>
                    <a:pt x="7419" y="3995"/>
                    <a:pt x="7419" y="4086"/>
                    <a:pt x="7510" y="4086"/>
                  </a:cubicBezTo>
                  <a:cubicBezTo>
                    <a:pt x="7562" y="4180"/>
                    <a:pt x="7590" y="4249"/>
                    <a:pt x="7586" y="4270"/>
                  </a:cubicBezTo>
                  <a:lnTo>
                    <a:pt x="7586" y="4270"/>
                  </a:lnTo>
                  <a:cubicBezTo>
                    <a:pt x="7528" y="4196"/>
                    <a:pt x="7470" y="4137"/>
                    <a:pt x="7419" y="4086"/>
                  </a:cubicBezTo>
                  <a:lnTo>
                    <a:pt x="7419" y="4086"/>
                  </a:lnTo>
                  <a:cubicBezTo>
                    <a:pt x="7512" y="4221"/>
                    <a:pt x="7563" y="4276"/>
                    <a:pt x="7580" y="4276"/>
                  </a:cubicBezTo>
                  <a:cubicBezTo>
                    <a:pt x="7583" y="4276"/>
                    <a:pt x="7585" y="4274"/>
                    <a:pt x="7586" y="4270"/>
                  </a:cubicBezTo>
                  <a:lnTo>
                    <a:pt x="7586" y="4270"/>
                  </a:lnTo>
                  <a:cubicBezTo>
                    <a:pt x="7631" y="4327"/>
                    <a:pt x="7675" y="4394"/>
                    <a:pt x="7715" y="4474"/>
                  </a:cubicBezTo>
                  <a:cubicBezTo>
                    <a:pt x="7769" y="4474"/>
                    <a:pt x="7791" y="4506"/>
                    <a:pt x="7800" y="4551"/>
                  </a:cubicBezTo>
                  <a:lnTo>
                    <a:pt x="7800" y="4551"/>
                  </a:lnTo>
                  <a:cubicBezTo>
                    <a:pt x="7797" y="4546"/>
                    <a:pt x="7794" y="4543"/>
                    <a:pt x="7791" y="4543"/>
                  </a:cubicBezTo>
                  <a:cubicBezTo>
                    <a:pt x="7784" y="4543"/>
                    <a:pt x="7786" y="4573"/>
                    <a:pt x="7807" y="4657"/>
                  </a:cubicBezTo>
                  <a:cubicBezTo>
                    <a:pt x="7807" y="4657"/>
                    <a:pt x="7807" y="4657"/>
                    <a:pt x="7807" y="4657"/>
                  </a:cubicBezTo>
                  <a:lnTo>
                    <a:pt x="7807" y="4657"/>
                  </a:lnTo>
                  <a:cubicBezTo>
                    <a:pt x="7826" y="4689"/>
                    <a:pt x="7841" y="4709"/>
                    <a:pt x="7851" y="4722"/>
                  </a:cubicBezTo>
                  <a:lnTo>
                    <a:pt x="7851" y="4722"/>
                  </a:lnTo>
                  <a:cubicBezTo>
                    <a:pt x="7893" y="4809"/>
                    <a:pt x="7910" y="4935"/>
                    <a:pt x="7956" y="5060"/>
                  </a:cubicBezTo>
                  <a:lnTo>
                    <a:pt x="7956" y="5060"/>
                  </a:lnTo>
                  <a:cubicBezTo>
                    <a:pt x="7943" y="5080"/>
                    <a:pt x="7949" y="5117"/>
                    <a:pt x="7959" y="5151"/>
                  </a:cubicBezTo>
                  <a:lnTo>
                    <a:pt x="7959" y="5151"/>
                  </a:lnTo>
                  <a:cubicBezTo>
                    <a:pt x="7963" y="5136"/>
                    <a:pt x="7967" y="5118"/>
                    <a:pt x="7972" y="5099"/>
                  </a:cubicBezTo>
                  <a:lnTo>
                    <a:pt x="7972" y="5099"/>
                  </a:lnTo>
                  <a:cubicBezTo>
                    <a:pt x="7978" y="5112"/>
                    <a:pt x="7983" y="5124"/>
                    <a:pt x="7989" y="5136"/>
                  </a:cubicBezTo>
                  <a:cubicBezTo>
                    <a:pt x="7989" y="5167"/>
                    <a:pt x="7987" y="5193"/>
                    <a:pt x="7983" y="5213"/>
                  </a:cubicBezTo>
                  <a:lnTo>
                    <a:pt x="7983" y="5213"/>
                  </a:lnTo>
                  <a:cubicBezTo>
                    <a:pt x="7976" y="5199"/>
                    <a:pt x="7967" y="5176"/>
                    <a:pt x="7959" y="5151"/>
                  </a:cubicBezTo>
                  <a:lnTo>
                    <a:pt x="7959" y="5151"/>
                  </a:lnTo>
                  <a:cubicBezTo>
                    <a:pt x="7942" y="5228"/>
                    <a:pt x="7948" y="5263"/>
                    <a:pt x="7959" y="5263"/>
                  </a:cubicBezTo>
                  <a:cubicBezTo>
                    <a:pt x="7966" y="5263"/>
                    <a:pt x="7976" y="5246"/>
                    <a:pt x="7983" y="5213"/>
                  </a:cubicBezTo>
                  <a:lnTo>
                    <a:pt x="7983" y="5213"/>
                  </a:lnTo>
                  <a:cubicBezTo>
                    <a:pt x="7987" y="5222"/>
                    <a:pt x="7989" y="5227"/>
                    <a:pt x="7989" y="5227"/>
                  </a:cubicBezTo>
                  <a:lnTo>
                    <a:pt x="7989" y="5684"/>
                  </a:lnTo>
                  <a:lnTo>
                    <a:pt x="7989" y="5684"/>
                  </a:lnTo>
                  <a:cubicBezTo>
                    <a:pt x="8002" y="5631"/>
                    <a:pt x="8014" y="5585"/>
                    <a:pt x="8015" y="5585"/>
                  </a:cubicBezTo>
                  <a:lnTo>
                    <a:pt x="8015" y="5585"/>
                  </a:lnTo>
                  <a:cubicBezTo>
                    <a:pt x="8017" y="5585"/>
                    <a:pt x="8010" y="5618"/>
                    <a:pt x="7989" y="5707"/>
                  </a:cubicBezTo>
                  <a:lnTo>
                    <a:pt x="7989" y="5798"/>
                  </a:lnTo>
                  <a:cubicBezTo>
                    <a:pt x="7977" y="5826"/>
                    <a:pt x="7969" y="5837"/>
                    <a:pt x="7966" y="5837"/>
                  </a:cubicBezTo>
                  <a:cubicBezTo>
                    <a:pt x="7957" y="5837"/>
                    <a:pt x="7968" y="5776"/>
                    <a:pt x="7982" y="5714"/>
                  </a:cubicBezTo>
                  <a:lnTo>
                    <a:pt x="7982" y="5714"/>
                  </a:lnTo>
                  <a:cubicBezTo>
                    <a:pt x="7898" y="5803"/>
                    <a:pt x="7898" y="5892"/>
                    <a:pt x="7898" y="6003"/>
                  </a:cubicBezTo>
                  <a:cubicBezTo>
                    <a:pt x="7898" y="6052"/>
                    <a:pt x="7871" y="6102"/>
                    <a:pt x="7847" y="6151"/>
                  </a:cubicBezTo>
                  <a:lnTo>
                    <a:pt x="7847" y="6151"/>
                  </a:lnTo>
                  <a:cubicBezTo>
                    <a:pt x="7862" y="6132"/>
                    <a:pt x="7879" y="6114"/>
                    <a:pt x="7898" y="6095"/>
                  </a:cubicBezTo>
                  <a:lnTo>
                    <a:pt x="7898" y="6095"/>
                  </a:lnTo>
                  <a:cubicBezTo>
                    <a:pt x="7873" y="6120"/>
                    <a:pt x="7848" y="6159"/>
                    <a:pt x="7823" y="6204"/>
                  </a:cubicBezTo>
                  <a:lnTo>
                    <a:pt x="7823" y="6204"/>
                  </a:lnTo>
                  <a:cubicBezTo>
                    <a:pt x="7830" y="6186"/>
                    <a:pt x="7838" y="6169"/>
                    <a:pt x="7847" y="6151"/>
                  </a:cubicBezTo>
                  <a:lnTo>
                    <a:pt x="7847" y="6151"/>
                  </a:lnTo>
                  <a:cubicBezTo>
                    <a:pt x="7766" y="6250"/>
                    <a:pt x="7738" y="6338"/>
                    <a:pt x="7749" y="6351"/>
                  </a:cubicBezTo>
                  <a:lnTo>
                    <a:pt x="7749" y="6351"/>
                  </a:lnTo>
                  <a:cubicBezTo>
                    <a:pt x="7773" y="6300"/>
                    <a:pt x="7798" y="6249"/>
                    <a:pt x="7823" y="6204"/>
                  </a:cubicBezTo>
                  <a:lnTo>
                    <a:pt x="7823" y="6204"/>
                  </a:lnTo>
                  <a:cubicBezTo>
                    <a:pt x="7813" y="6228"/>
                    <a:pt x="7807" y="6253"/>
                    <a:pt x="7807" y="6277"/>
                  </a:cubicBezTo>
                  <a:cubicBezTo>
                    <a:pt x="7780" y="6331"/>
                    <a:pt x="7761" y="6353"/>
                    <a:pt x="7752" y="6353"/>
                  </a:cubicBezTo>
                  <a:cubicBezTo>
                    <a:pt x="7751" y="6353"/>
                    <a:pt x="7750" y="6352"/>
                    <a:pt x="7749" y="6351"/>
                  </a:cubicBezTo>
                  <a:lnTo>
                    <a:pt x="7749" y="6351"/>
                  </a:lnTo>
                  <a:cubicBezTo>
                    <a:pt x="7707" y="6437"/>
                    <a:pt x="7666" y="6522"/>
                    <a:pt x="7624" y="6574"/>
                  </a:cubicBezTo>
                  <a:cubicBezTo>
                    <a:pt x="7624" y="6589"/>
                    <a:pt x="7621" y="6602"/>
                    <a:pt x="7615" y="6613"/>
                  </a:cubicBezTo>
                  <a:lnTo>
                    <a:pt x="7615" y="6613"/>
                  </a:lnTo>
                  <a:cubicBezTo>
                    <a:pt x="7614" y="6613"/>
                    <a:pt x="7613" y="6613"/>
                    <a:pt x="7611" y="6613"/>
                  </a:cubicBezTo>
                  <a:cubicBezTo>
                    <a:pt x="7596" y="6613"/>
                    <a:pt x="7564" y="6628"/>
                    <a:pt x="7510" y="6665"/>
                  </a:cubicBezTo>
                  <a:lnTo>
                    <a:pt x="7145" y="7030"/>
                  </a:lnTo>
                  <a:cubicBezTo>
                    <a:pt x="7197" y="6978"/>
                    <a:pt x="7281" y="6925"/>
                    <a:pt x="7306" y="6925"/>
                  </a:cubicBezTo>
                  <a:cubicBezTo>
                    <a:pt x="7325" y="6925"/>
                    <a:pt x="7313" y="6953"/>
                    <a:pt x="7236" y="7030"/>
                  </a:cubicBezTo>
                  <a:cubicBezTo>
                    <a:pt x="7145" y="7030"/>
                    <a:pt x="7053" y="7145"/>
                    <a:pt x="7053" y="7145"/>
                  </a:cubicBezTo>
                  <a:cubicBezTo>
                    <a:pt x="6939" y="7236"/>
                    <a:pt x="6848" y="7236"/>
                    <a:pt x="6848" y="7236"/>
                  </a:cubicBezTo>
                  <a:cubicBezTo>
                    <a:pt x="6757" y="7236"/>
                    <a:pt x="6574" y="7327"/>
                    <a:pt x="6369" y="7418"/>
                  </a:cubicBezTo>
                  <a:lnTo>
                    <a:pt x="5798" y="7418"/>
                  </a:lnTo>
                  <a:cubicBezTo>
                    <a:pt x="5646" y="7388"/>
                    <a:pt x="5575" y="7378"/>
                    <a:pt x="5551" y="7378"/>
                  </a:cubicBezTo>
                  <a:cubicBezTo>
                    <a:pt x="5504" y="7378"/>
                    <a:pt x="5646" y="7418"/>
                    <a:pt x="5707" y="7418"/>
                  </a:cubicBezTo>
                  <a:lnTo>
                    <a:pt x="5615" y="7418"/>
                  </a:lnTo>
                  <a:cubicBezTo>
                    <a:pt x="5433" y="7418"/>
                    <a:pt x="5227" y="7327"/>
                    <a:pt x="5136" y="7327"/>
                  </a:cubicBezTo>
                  <a:cubicBezTo>
                    <a:pt x="5045" y="7236"/>
                    <a:pt x="4953" y="7236"/>
                    <a:pt x="4862" y="7145"/>
                  </a:cubicBezTo>
                  <a:cubicBezTo>
                    <a:pt x="4862" y="7145"/>
                    <a:pt x="4771" y="7030"/>
                    <a:pt x="4657" y="7030"/>
                  </a:cubicBezTo>
                  <a:cubicBezTo>
                    <a:pt x="4554" y="6979"/>
                    <a:pt x="4567" y="6928"/>
                    <a:pt x="4618" y="6925"/>
                  </a:cubicBezTo>
                  <a:lnTo>
                    <a:pt x="4618" y="6925"/>
                  </a:lnTo>
                  <a:cubicBezTo>
                    <a:pt x="4530" y="6869"/>
                    <a:pt x="4439" y="6813"/>
                    <a:pt x="4383" y="6756"/>
                  </a:cubicBezTo>
                  <a:cubicBezTo>
                    <a:pt x="4383" y="6748"/>
                    <a:pt x="4381" y="6739"/>
                    <a:pt x="4379" y="6730"/>
                  </a:cubicBezTo>
                  <a:lnTo>
                    <a:pt x="4379" y="6730"/>
                  </a:lnTo>
                  <a:cubicBezTo>
                    <a:pt x="4401" y="6759"/>
                    <a:pt x="4417" y="6787"/>
                    <a:pt x="4420" y="6787"/>
                  </a:cubicBezTo>
                  <a:cubicBezTo>
                    <a:pt x="4423" y="6787"/>
                    <a:pt x="4413" y="6756"/>
                    <a:pt x="4383" y="6665"/>
                  </a:cubicBezTo>
                  <a:cubicBezTo>
                    <a:pt x="4326" y="6601"/>
                    <a:pt x="4304" y="6577"/>
                    <a:pt x="4302" y="6577"/>
                  </a:cubicBezTo>
                  <a:cubicBezTo>
                    <a:pt x="4297" y="6577"/>
                    <a:pt x="4362" y="6665"/>
                    <a:pt x="4379" y="6730"/>
                  </a:cubicBezTo>
                  <a:lnTo>
                    <a:pt x="4379" y="6730"/>
                  </a:lnTo>
                  <a:cubicBezTo>
                    <a:pt x="4355" y="6698"/>
                    <a:pt x="4323" y="6665"/>
                    <a:pt x="4292" y="6665"/>
                  </a:cubicBezTo>
                  <a:cubicBezTo>
                    <a:pt x="4205" y="6471"/>
                    <a:pt x="4200" y="6215"/>
                    <a:pt x="4026" y="6111"/>
                  </a:cubicBezTo>
                  <a:lnTo>
                    <a:pt x="4026" y="6111"/>
                  </a:lnTo>
                  <a:cubicBezTo>
                    <a:pt x="4009" y="6075"/>
                    <a:pt x="3995" y="6039"/>
                    <a:pt x="3995" y="6003"/>
                  </a:cubicBezTo>
                  <a:cubicBezTo>
                    <a:pt x="3995" y="5905"/>
                    <a:pt x="3995" y="5824"/>
                    <a:pt x="3937" y="5803"/>
                  </a:cubicBezTo>
                  <a:lnTo>
                    <a:pt x="3937" y="5803"/>
                  </a:lnTo>
                  <a:cubicBezTo>
                    <a:pt x="3925" y="5754"/>
                    <a:pt x="3903" y="5660"/>
                    <a:pt x="3903" y="5615"/>
                  </a:cubicBezTo>
                  <a:lnTo>
                    <a:pt x="3903" y="5318"/>
                  </a:lnTo>
                  <a:lnTo>
                    <a:pt x="3903" y="5136"/>
                  </a:lnTo>
                  <a:cubicBezTo>
                    <a:pt x="3973" y="4998"/>
                    <a:pt x="3989" y="4847"/>
                    <a:pt x="4033" y="4702"/>
                  </a:cubicBezTo>
                  <a:lnTo>
                    <a:pt x="4033" y="4702"/>
                  </a:lnTo>
                  <a:cubicBezTo>
                    <a:pt x="4042" y="4701"/>
                    <a:pt x="4058" y="4688"/>
                    <a:pt x="4086" y="4657"/>
                  </a:cubicBezTo>
                  <a:cubicBezTo>
                    <a:pt x="4086" y="4565"/>
                    <a:pt x="4200" y="4474"/>
                    <a:pt x="4200" y="4383"/>
                  </a:cubicBezTo>
                  <a:cubicBezTo>
                    <a:pt x="4265" y="4318"/>
                    <a:pt x="4284" y="4299"/>
                    <a:pt x="4289" y="4252"/>
                  </a:cubicBezTo>
                  <a:lnTo>
                    <a:pt x="4289" y="4252"/>
                  </a:lnTo>
                  <a:cubicBezTo>
                    <a:pt x="4287" y="4253"/>
                    <a:pt x="4286" y="4254"/>
                    <a:pt x="4284" y="4254"/>
                  </a:cubicBezTo>
                  <a:cubicBezTo>
                    <a:pt x="4282" y="4254"/>
                    <a:pt x="4283" y="4250"/>
                    <a:pt x="4290" y="4244"/>
                  </a:cubicBezTo>
                  <a:lnTo>
                    <a:pt x="4290" y="4244"/>
                  </a:lnTo>
                  <a:cubicBezTo>
                    <a:pt x="4292" y="4227"/>
                    <a:pt x="4292" y="4205"/>
                    <a:pt x="4292" y="4177"/>
                  </a:cubicBezTo>
                  <a:cubicBezTo>
                    <a:pt x="4377" y="4177"/>
                    <a:pt x="4382" y="4098"/>
                    <a:pt x="4457" y="4087"/>
                  </a:cubicBezTo>
                  <a:lnTo>
                    <a:pt x="4457" y="4087"/>
                  </a:lnTo>
                  <a:cubicBezTo>
                    <a:pt x="4523" y="3994"/>
                    <a:pt x="4590" y="3879"/>
                    <a:pt x="4657" y="3812"/>
                  </a:cubicBezTo>
                  <a:cubicBezTo>
                    <a:pt x="4771" y="3812"/>
                    <a:pt x="4862" y="3721"/>
                    <a:pt x="4862" y="3721"/>
                  </a:cubicBezTo>
                  <a:cubicBezTo>
                    <a:pt x="4922" y="3646"/>
                    <a:pt x="4981" y="3620"/>
                    <a:pt x="5041" y="3586"/>
                  </a:cubicBezTo>
                  <a:lnTo>
                    <a:pt x="5041" y="3586"/>
                  </a:lnTo>
                  <a:cubicBezTo>
                    <a:pt x="5034" y="3588"/>
                    <a:pt x="5029" y="3589"/>
                    <a:pt x="5026" y="3589"/>
                  </a:cubicBezTo>
                  <a:cubicBezTo>
                    <a:pt x="5014" y="3589"/>
                    <a:pt x="5038" y="3570"/>
                    <a:pt x="5136" y="3515"/>
                  </a:cubicBezTo>
                  <a:lnTo>
                    <a:pt x="5136" y="3515"/>
                  </a:lnTo>
                  <a:cubicBezTo>
                    <a:pt x="5104" y="3547"/>
                    <a:pt x="5073" y="3568"/>
                    <a:pt x="5041" y="3586"/>
                  </a:cubicBezTo>
                  <a:lnTo>
                    <a:pt x="5041" y="3586"/>
                  </a:lnTo>
                  <a:cubicBezTo>
                    <a:pt x="5079" y="3574"/>
                    <a:pt x="5165" y="3534"/>
                    <a:pt x="5200" y="3512"/>
                  </a:cubicBezTo>
                  <a:lnTo>
                    <a:pt x="5200" y="3512"/>
                  </a:lnTo>
                  <a:cubicBezTo>
                    <a:pt x="5179" y="3514"/>
                    <a:pt x="5158" y="3515"/>
                    <a:pt x="5136" y="3515"/>
                  </a:cubicBezTo>
                  <a:cubicBezTo>
                    <a:pt x="5178" y="3502"/>
                    <a:pt x="5200" y="3497"/>
                    <a:pt x="5210" y="3497"/>
                  </a:cubicBezTo>
                  <a:cubicBezTo>
                    <a:pt x="5220" y="3497"/>
                    <a:pt x="5214" y="3503"/>
                    <a:pt x="5200" y="3512"/>
                  </a:cubicBezTo>
                  <a:lnTo>
                    <a:pt x="5200" y="3512"/>
                  </a:lnTo>
                  <a:cubicBezTo>
                    <a:pt x="5380" y="3497"/>
                    <a:pt x="5543" y="3424"/>
                    <a:pt x="5707" y="3424"/>
                  </a:cubicBezTo>
                  <a:close/>
                  <a:moveTo>
                    <a:pt x="5912" y="0"/>
                  </a:moveTo>
                  <a:cubicBezTo>
                    <a:pt x="3630" y="0"/>
                    <a:pt x="1621" y="1438"/>
                    <a:pt x="776" y="3607"/>
                  </a:cubicBezTo>
                  <a:cubicBezTo>
                    <a:pt x="0" y="5615"/>
                    <a:pt x="662" y="8172"/>
                    <a:pt x="2374" y="9518"/>
                  </a:cubicBezTo>
                  <a:cubicBezTo>
                    <a:pt x="3430" y="10390"/>
                    <a:pt x="4701" y="10856"/>
                    <a:pt x="5990" y="10856"/>
                  </a:cubicBezTo>
                  <a:cubicBezTo>
                    <a:pt x="6930" y="10856"/>
                    <a:pt x="7880" y="10609"/>
                    <a:pt x="8765" y="10089"/>
                  </a:cubicBezTo>
                  <a:cubicBezTo>
                    <a:pt x="10751" y="8948"/>
                    <a:pt x="11710" y="6574"/>
                    <a:pt x="11322" y="4291"/>
                  </a:cubicBezTo>
                  <a:cubicBezTo>
                    <a:pt x="10842" y="1803"/>
                    <a:pt x="8469" y="0"/>
                    <a:pt x="59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2">
              <a:extLst>
                <a:ext uri="{FF2B5EF4-FFF2-40B4-BE49-F238E27FC236}">
                  <a16:creationId xmlns:a16="http://schemas.microsoft.com/office/drawing/2014/main" id="{8370F3A3-F217-3235-879A-197992443FE6}"/>
                </a:ext>
              </a:extLst>
            </p:cNvPr>
            <p:cNvSpPr/>
            <p:nvPr/>
          </p:nvSpPr>
          <p:spPr>
            <a:xfrm>
              <a:off x="2235325" y="3681775"/>
              <a:ext cx="187775" cy="185475"/>
            </a:xfrm>
            <a:custGeom>
              <a:avLst/>
              <a:gdLst/>
              <a:ahLst/>
              <a:cxnLst/>
              <a:rect l="l" t="t" r="r" b="b"/>
              <a:pathLst>
                <a:path w="7511" h="7419" extrusionOk="0">
                  <a:moveTo>
                    <a:pt x="3721" y="0"/>
                  </a:moveTo>
                  <a:cubicBezTo>
                    <a:pt x="1712" y="0"/>
                    <a:pt x="1" y="1621"/>
                    <a:pt x="1" y="3721"/>
                  </a:cubicBezTo>
                  <a:cubicBezTo>
                    <a:pt x="1" y="5798"/>
                    <a:pt x="1712" y="7418"/>
                    <a:pt x="3721" y="7418"/>
                  </a:cubicBezTo>
                  <a:cubicBezTo>
                    <a:pt x="5798" y="7418"/>
                    <a:pt x="7510" y="5798"/>
                    <a:pt x="7510" y="3721"/>
                  </a:cubicBezTo>
                  <a:cubicBezTo>
                    <a:pt x="7510" y="1621"/>
                    <a:pt x="5798" y="0"/>
                    <a:pt x="3721" y="0"/>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2">
              <a:extLst>
                <a:ext uri="{FF2B5EF4-FFF2-40B4-BE49-F238E27FC236}">
                  <a16:creationId xmlns:a16="http://schemas.microsoft.com/office/drawing/2014/main" id="{AE70E93B-3A02-BC0B-A4F1-E7ECEFB474E6}"/>
                </a:ext>
              </a:extLst>
            </p:cNvPr>
            <p:cNvSpPr/>
            <p:nvPr/>
          </p:nvSpPr>
          <p:spPr>
            <a:xfrm>
              <a:off x="2447025" y="2765575"/>
              <a:ext cx="283075" cy="271625"/>
            </a:xfrm>
            <a:custGeom>
              <a:avLst/>
              <a:gdLst/>
              <a:ahLst/>
              <a:cxnLst/>
              <a:rect l="l" t="t" r="r" b="b"/>
              <a:pathLst>
                <a:path w="11323" h="10865" extrusionOk="0">
                  <a:moveTo>
                    <a:pt x="6736" y="3551"/>
                  </a:moveTo>
                  <a:cubicBezTo>
                    <a:pt x="6743" y="3551"/>
                    <a:pt x="6750" y="3551"/>
                    <a:pt x="6757" y="3551"/>
                  </a:cubicBezTo>
                  <a:cubicBezTo>
                    <a:pt x="6815" y="3571"/>
                    <a:pt x="6835" y="3578"/>
                    <a:pt x="6833" y="3578"/>
                  </a:cubicBezTo>
                  <a:cubicBezTo>
                    <a:pt x="6830" y="3578"/>
                    <a:pt x="6784" y="3564"/>
                    <a:pt x="6736" y="3551"/>
                  </a:cubicBezTo>
                  <a:close/>
                  <a:moveTo>
                    <a:pt x="4371" y="4069"/>
                  </a:moveTo>
                  <a:cubicBezTo>
                    <a:pt x="4389" y="4069"/>
                    <a:pt x="4373" y="4117"/>
                    <a:pt x="4291" y="4165"/>
                  </a:cubicBezTo>
                  <a:lnTo>
                    <a:pt x="4291" y="4165"/>
                  </a:lnTo>
                  <a:cubicBezTo>
                    <a:pt x="4327" y="4095"/>
                    <a:pt x="4358" y="4069"/>
                    <a:pt x="4371" y="4069"/>
                  </a:cubicBezTo>
                  <a:close/>
                  <a:moveTo>
                    <a:pt x="7748" y="4590"/>
                  </a:moveTo>
                  <a:cubicBezTo>
                    <a:pt x="7764" y="4597"/>
                    <a:pt x="7783" y="4601"/>
                    <a:pt x="7807" y="4601"/>
                  </a:cubicBezTo>
                  <a:cubicBezTo>
                    <a:pt x="7826" y="4657"/>
                    <a:pt x="7828" y="4678"/>
                    <a:pt x="7821" y="4678"/>
                  </a:cubicBezTo>
                  <a:cubicBezTo>
                    <a:pt x="7810" y="4678"/>
                    <a:pt x="7779" y="4633"/>
                    <a:pt x="7748" y="4590"/>
                  </a:cubicBezTo>
                  <a:close/>
                  <a:moveTo>
                    <a:pt x="7884" y="5040"/>
                  </a:moveTo>
                  <a:cubicBezTo>
                    <a:pt x="7859" y="5149"/>
                    <a:pt x="7878" y="5222"/>
                    <a:pt x="7898" y="5252"/>
                  </a:cubicBezTo>
                  <a:lnTo>
                    <a:pt x="7898" y="5252"/>
                  </a:lnTo>
                  <a:lnTo>
                    <a:pt x="7898" y="5172"/>
                  </a:lnTo>
                  <a:cubicBezTo>
                    <a:pt x="7898" y="5129"/>
                    <a:pt x="7893" y="5085"/>
                    <a:pt x="7884" y="5040"/>
                  </a:cubicBezTo>
                  <a:close/>
                  <a:moveTo>
                    <a:pt x="3959" y="6117"/>
                  </a:moveTo>
                  <a:cubicBezTo>
                    <a:pt x="3965" y="6117"/>
                    <a:pt x="3995" y="6169"/>
                    <a:pt x="4033" y="6259"/>
                  </a:cubicBezTo>
                  <a:lnTo>
                    <a:pt x="4033" y="6259"/>
                  </a:lnTo>
                  <a:lnTo>
                    <a:pt x="3995" y="6222"/>
                  </a:lnTo>
                  <a:cubicBezTo>
                    <a:pt x="3963" y="6150"/>
                    <a:pt x="3954" y="6117"/>
                    <a:pt x="3959" y="6117"/>
                  </a:cubicBezTo>
                  <a:close/>
                  <a:moveTo>
                    <a:pt x="4209" y="6606"/>
                  </a:moveTo>
                  <a:cubicBezTo>
                    <a:pt x="4327" y="6683"/>
                    <a:pt x="4362" y="6779"/>
                    <a:pt x="4339" y="6779"/>
                  </a:cubicBezTo>
                  <a:cubicBezTo>
                    <a:pt x="4328" y="6779"/>
                    <a:pt x="4304" y="6757"/>
                    <a:pt x="4269" y="6701"/>
                  </a:cubicBezTo>
                  <a:cubicBezTo>
                    <a:pt x="4269" y="6701"/>
                    <a:pt x="4236" y="6659"/>
                    <a:pt x="4209" y="6606"/>
                  </a:cubicBezTo>
                  <a:close/>
                  <a:moveTo>
                    <a:pt x="5890" y="3369"/>
                  </a:moveTo>
                  <a:cubicBezTo>
                    <a:pt x="5981" y="3369"/>
                    <a:pt x="6095" y="3460"/>
                    <a:pt x="6186" y="3460"/>
                  </a:cubicBezTo>
                  <a:cubicBezTo>
                    <a:pt x="6336" y="3460"/>
                    <a:pt x="6486" y="3522"/>
                    <a:pt x="6649" y="3544"/>
                  </a:cubicBezTo>
                  <a:lnTo>
                    <a:pt x="6649" y="3544"/>
                  </a:lnTo>
                  <a:cubicBezTo>
                    <a:pt x="6654" y="3546"/>
                    <a:pt x="6659" y="3549"/>
                    <a:pt x="6666" y="3551"/>
                  </a:cubicBezTo>
                  <a:cubicBezTo>
                    <a:pt x="6757" y="3551"/>
                    <a:pt x="6848" y="3643"/>
                    <a:pt x="6940" y="3734"/>
                  </a:cubicBezTo>
                  <a:cubicBezTo>
                    <a:pt x="7031" y="3734"/>
                    <a:pt x="7031" y="3734"/>
                    <a:pt x="7122" y="3848"/>
                  </a:cubicBezTo>
                  <a:cubicBezTo>
                    <a:pt x="7148" y="3869"/>
                    <a:pt x="7177" y="3889"/>
                    <a:pt x="7207" y="3911"/>
                  </a:cubicBezTo>
                  <a:lnTo>
                    <a:pt x="7207" y="3911"/>
                  </a:lnTo>
                  <a:cubicBezTo>
                    <a:pt x="7184" y="3888"/>
                    <a:pt x="7165" y="3868"/>
                    <a:pt x="7148" y="3851"/>
                  </a:cubicBezTo>
                  <a:lnTo>
                    <a:pt x="7148" y="3851"/>
                  </a:lnTo>
                  <a:cubicBezTo>
                    <a:pt x="7180" y="3856"/>
                    <a:pt x="7231" y="3874"/>
                    <a:pt x="7236" y="3931"/>
                  </a:cubicBezTo>
                  <a:lnTo>
                    <a:pt x="7236" y="3931"/>
                  </a:lnTo>
                  <a:cubicBezTo>
                    <a:pt x="7226" y="3924"/>
                    <a:pt x="7217" y="3917"/>
                    <a:pt x="7207" y="3911"/>
                  </a:cubicBezTo>
                  <a:lnTo>
                    <a:pt x="7207" y="3911"/>
                  </a:lnTo>
                  <a:cubicBezTo>
                    <a:pt x="7217" y="3920"/>
                    <a:pt x="7226" y="3929"/>
                    <a:pt x="7236" y="3939"/>
                  </a:cubicBezTo>
                  <a:cubicBezTo>
                    <a:pt x="7236" y="3936"/>
                    <a:pt x="7236" y="3933"/>
                    <a:pt x="7236" y="3931"/>
                  </a:cubicBezTo>
                  <a:lnTo>
                    <a:pt x="7236" y="3931"/>
                  </a:lnTo>
                  <a:cubicBezTo>
                    <a:pt x="7321" y="3991"/>
                    <a:pt x="7414" y="4061"/>
                    <a:pt x="7480" y="4161"/>
                  </a:cubicBezTo>
                  <a:lnTo>
                    <a:pt x="7480" y="4161"/>
                  </a:lnTo>
                  <a:cubicBezTo>
                    <a:pt x="7434" y="4105"/>
                    <a:pt x="7384" y="4046"/>
                    <a:pt x="7376" y="4046"/>
                  </a:cubicBezTo>
                  <a:cubicBezTo>
                    <a:pt x="7371" y="4046"/>
                    <a:pt x="7382" y="4067"/>
                    <a:pt x="7419" y="4122"/>
                  </a:cubicBezTo>
                  <a:cubicBezTo>
                    <a:pt x="7510" y="4213"/>
                    <a:pt x="7602" y="4305"/>
                    <a:pt x="7602" y="4419"/>
                  </a:cubicBezTo>
                  <a:cubicBezTo>
                    <a:pt x="7636" y="4453"/>
                    <a:pt x="7657" y="4487"/>
                    <a:pt x="7676" y="4516"/>
                  </a:cubicBezTo>
                  <a:lnTo>
                    <a:pt x="7676" y="4516"/>
                  </a:lnTo>
                  <a:cubicBezTo>
                    <a:pt x="7673" y="4525"/>
                    <a:pt x="7677" y="4550"/>
                    <a:pt x="7693" y="4601"/>
                  </a:cubicBezTo>
                  <a:cubicBezTo>
                    <a:pt x="7780" y="4741"/>
                    <a:pt x="7854" y="4894"/>
                    <a:pt x="7884" y="5040"/>
                  </a:cubicBezTo>
                  <a:lnTo>
                    <a:pt x="7884" y="5040"/>
                  </a:lnTo>
                  <a:cubicBezTo>
                    <a:pt x="7888" y="5024"/>
                    <a:pt x="7892" y="5007"/>
                    <a:pt x="7898" y="4989"/>
                  </a:cubicBezTo>
                  <a:lnTo>
                    <a:pt x="7898" y="4989"/>
                  </a:lnTo>
                  <a:lnTo>
                    <a:pt x="7898" y="5172"/>
                  </a:lnTo>
                  <a:cubicBezTo>
                    <a:pt x="7905" y="5186"/>
                    <a:pt x="7911" y="5198"/>
                    <a:pt x="7915" y="5209"/>
                  </a:cubicBezTo>
                  <a:lnTo>
                    <a:pt x="7915" y="5209"/>
                  </a:lnTo>
                  <a:cubicBezTo>
                    <a:pt x="7912" y="5227"/>
                    <a:pt x="7910" y="5245"/>
                    <a:pt x="7908" y="5263"/>
                  </a:cubicBezTo>
                  <a:lnTo>
                    <a:pt x="7908" y="5263"/>
                  </a:lnTo>
                  <a:cubicBezTo>
                    <a:pt x="7905" y="5261"/>
                    <a:pt x="7902" y="5257"/>
                    <a:pt x="7898" y="5252"/>
                  </a:cubicBezTo>
                  <a:lnTo>
                    <a:pt x="7898" y="5252"/>
                  </a:lnTo>
                  <a:lnTo>
                    <a:pt x="7898" y="5446"/>
                  </a:lnTo>
                  <a:lnTo>
                    <a:pt x="7898" y="5560"/>
                  </a:lnTo>
                  <a:cubicBezTo>
                    <a:pt x="7898" y="5743"/>
                    <a:pt x="7898" y="5925"/>
                    <a:pt x="7807" y="6131"/>
                  </a:cubicBezTo>
                  <a:cubicBezTo>
                    <a:pt x="7807" y="6131"/>
                    <a:pt x="7693" y="6313"/>
                    <a:pt x="7693" y="6405"/>
                  </a:cubicBezTo>
                  <a:cubicBezTo>
                    <a:pt x="7693" y="6336"/>
                    <a:pt x="7809" y="6151"/>
                    <a:pt x="7828" y="6151"/>
                  </a:cubicBezTo>
                  <a:cubicBezTo>
                    <a:pt x="7834" y="6151"/>
                    <a:pt x="7830" y="6171"/>
                    <a:pt x="7807" y="6222"/>
                  </a:cubicBezTo>
                  <a:cubicBezTo>
                    <a:pt x="7693" y="6405"/>
                    <a:pt x="7602" y="6587"/>
                    <a:pt x="7419" y="6701"/>
                  </a:cubicBezTo>
                  <a:cubicBezTo>
                    <a:pt x="7410" y="6728"/>
                    <a:pt x="7406" y="6747"/>
                    <a:pt x="7404" y="6761"/>
                  </a:cubicBezTo>
                  <a:lnTo>
                    <a:pt x="7404" y="6761"/>
                  </a:lnTo>
                  <a:cubicBezTo>
                    <a:pt x="7386" y="6778"/>
                    <a:pt x="7364" y="6793"/>
                    <a:pt x="7328" y="6793"/>
                  </a:cubicBezTo>
                  <a:cubicBezTo>
                    <a:pt x="7328" y="6884"/>
                    <a:pt x="7236" y="6884"/>
                    <a:pt x="7236" y="6975"/>
                  </a:cubicBezTo>
                  <a:cubicBezTo>
                    <a:pt x="7210" y="6975"/>
                    <a:pt x="7186" y="6985"/>
                    <a:pt x="7161" y="6999"/>
                  </a:cubicBezTo>
                  <a:lnTo>
                    <a:pt x="7161" y="6999"/>
                  </a:lnTo>
                  <a:cubicBezTo>
                    <a:pt x="7183" y="6992"/>
                    <a:pt x="7208" y="6984"/>
                    <a:pt x="7236" y="6975"/>
                  </a:cubicBezTo>
                  <a:lnTo>
                    <a:pt x="7236" y="6975"/>
                  </a:lnTo>
                  <a:cubicBezTo>
                    <a:pt x="7197" y="6993"/>
                    <a:pt x="7161" y="7007"/>
                    <a:pt x="7132" y="7018"/>
                  </a:cubicBezTo>
                  <a:lnTo>
                    <a:pt x="7132" y="7018"/>
                  </a:lnTo>
                  <a:cubicBezTo>
                    <a:pt x="7142" y="7011"/>
                    <a:pt x="7151" y="7005"/>
                    <a:pt x="7161" y="6999"/>
                  </a:cubicBezTo>
                  <a:lnTo>
                    <a:pt x="7161" y="6999"/>
                  </a:lnTo>
                  <a:cubicBezTo>
                    <a:pt x="7070" y="7029"/>
                    <a:pt x="7039" y="7044"/>
                    <a:pt x="7048" y="7044"/>
                  </a:cubicBezTo>
                  <a:cubicBezTo>
                    <a:pt x="7055" y="7044"/>
                    <a:pt x="7086" y="7035"/>
                    <a:pt x="7132" y="7018"/>
                  </a:cubicBezTo>
                  <a:lnTo>
                    <a:pt x="7132" y="7018"/>
                  </a:lnTo>
                  <a:cubicBezTo>
                    <a:pt x="7056" y="7072"/>
                    <a:pt x="6974" y="7158"/>
                    <a:pt x="6848" y="7158"/>
                  </a:cubicBezTo>
                  <a:cubicBezTo>
                    <a:pt x="6813" y="7201"/>
                    <a:pt x="6792" y="7228"/>
                    <a:pt x="6774" y="7245"/>
                  </a:cubicBezTo>
                  <a:lnTo>
                    <a:pt x="6774" y="7245"/>
                  </a:lnTo>
                  <a:cubicBezTo>
                    <a:pt x="6773" y="7245"/>
                    <a:pt x="6773" y="7245"/>
                    <a:pt x="6773" y="7245"/>
                  </a:cubicBezTo>
                  <a:cubicBezTo>
                    <a:pt x="6760" y="7245"/>
                    <a:pt x="6728" y="7253"/>
                    <a:pt x="6666" y="7272"/>
                  </a:cubicBezTo>
                  <a:cubicBezTo>
                    <a:pt x="6666" y="7272"/>
                    <a:pt x="6666" y="7272"/>
                    <a:pt x="6666" y="7272"/>
                  </a:cubicBezTo>
                  <a:lnTo>
                    <a:pt x="6666" y="7272"/>
                  </a:lnTo>
                  <a:cubicBezTo>
                    <a:pt x="6618" y="7301"/>
                    <a:pt x="6595" y="7318"/>
                    <a:pt x="6589" y="7327"/>
                  </a:cubicBezTo>
                  <a:lnTo>
                    <a:pt x="6589" y="7327"/>
                  </a:lnTo>
                  <a:cubicBezTo>
                    <a:pt x="6497" y="7384"/>
                    <a:pt x="6381" y="7434"/>
                    <a:pt x="6261" y="7450"/>
                  </a:cubicBezTo>
                  <a:lnTo>
                    <a:pt x="6261" y="7450"/>
                  </a:lnTo>
                  <a:cubicBezTo>
                    <a:pt x="6172" y="7423"/>
                    <a:pt x="6111" y="7414"/>
                    <a:pt x="6077" y="7414"/>
                  </a:cubicBezTo>
                  <a:cubicBezTo>
                    <a:pt x="6004" y="7414"/>
                    <a:pt x="6049" y="7455"/>
                    <a:pt x="6186" y="7455"/>
                  </a:cubicBezTo>
                  <a:lnTo>
                    <a:pt x="5616" y="7455"/>
                  </a:lnTo>
                  <a:cubicBezTo>
                    <a:pt x="5524" y="7455"/>
                    <a:pt x="5410" y="7455"/>
                    <a:pt x="5319" y="7363"/>
                  </a:cubicBezTo>
                  <a:cubicBezTo>
                    <a:pt x="5287" y="7363"/>
                    <a:pt x="5256" y="7363"/>
                    <a:pt x="5224" y="7360"/>
                  </a:cubicBezTo>
                  <a:lnTo>
                    <a:pt x="5224" y="7360"/>
                  </a:lnTo>
                  <a:cubicBezTo>
                    <a:pt x="5225" y="7361"/>
                    <a:pt x="5227" y="7362"/>
                    <a:pt x="5228" y="7363"/>
                  </a:cubicBezTo>
                  <a:cubicBezTo>
                    <a:pt x="5225" y="7362"/>
                    <a:pt x="5222" y="7360"/>
                    <a:pt x="5219" y="7359"/>
                  </a:cubicBezTo>
                  <a:lnTo>
                    <a:pt x="5219" y="7359"/>
                  </a:lnTo>
                  <a:cubicBezTo>
                    <a:pt x="5221" y="7359"/>
                    <a:pt x="5223" y="7359"/>
                    <a:pt x="5224" y="7360"/>
                  </a:cubicBezTo>
                  <a:lnTo>
                    <a:pt x="5224" y="7360"/>
                  </a:lnTo>
                  <a:cubicBezTo>
                    <a:pt x="5139" y="7265"/>
                    <a:pt x="5049" y="7240"/>
                    <a:pt x="4999" y="7240"/>
                  </a:cubicBezTo>
                  <a:cubicBezTo>
                    <a:pt x="4998" y="7240"/>
                    <a:pt x="4998" y="7240"/>
                    <a:pt x="4997" y="7240"/>
                  </a:cubicBezTo>
                  <a:lnTo>
                    <a:pt x="4997" y="7240"/>
                  </a:lnTo>
                  <a:cubicBezTo>
                    <a:pt x="5068" y="7281"/>
                    <a:pt x="5145" y="7322"/>
                    <a:pt x="5219" y="7359"/>
                  </a:cubicBezTo>
                  <a:lnTo>
                    <a:pt x="5219" y="7359"/>
                  </a:lnTo>
                  <a:cubicBezTo>
                    <a:pt x="5161" y="7351"/>
                    <a:pt x="5103" y="7330"/>
                    <a:pt x="5045" y="7272"/>
                  </a:cubicBezTo>
                  <a:cubicBezTo>
                    <a:pt x="4938" y="7272"/>
                    <a:pt x="4943" y="7241"/>
                    <a:pt x="4997" y="7240"/>
                  </a:cubicBezTo>
                  <a:lnTo>
                    <a:pt x="4997" y="7240"/>
                  </a:lnTo>
                  <a:cubicBezTo>
                    <a:pt x="4894" y="7181"/>
                    <a:pt x="4802" y="7120"/>
                    <a:pt x="4748" y="7067"/>
                  </a:cubicBezTo>
                  <a:cubicBezTo>
                    <a:pt x="4675" y="7067"/>
                    <a:pt x="4661" y="7007"/>
                    <a:pt x="4610" y="6984"/>
                  </a:cubicBezTo>
                  <a:lnTo>
                    <a:pt x="4610" y="6984"/>
                  </a:lnTo>
                  <a:cubicBezTo>
                    <a:pt x="4516" y="6840"/>
                    <a:pt x="4371" y="6701"/>
                    <a:pt x="4209" y="6605"/>
                  </a:cubicBezTo>
                  <a:lnTo>
                    <a:pt x="4209" y="6605"/>
                  </a:lnTo>
                  <a:cubicBezTo>
                    <a:pt x="4192" y="6571"/>
                    <a:pt x="4178" y="6531"/>
                    <a:pt x="4178" y="6496"/>
                  </a:cubicBezTo>
                  <a:cubicBezTo>
                    <a:pt x="4086" y="6405"/>
                    <a:pt x="4086" y="6405"/>
                    <a:pt x="4086" y="6313"/>
                  </a:cubicBezTo>
                  <a:lnTo>
                    <a:pt x="4078" y="6305"/>
                  </a:lnTo>
                  <a:lnTo>
                    <a:pt x="4078" y="6305"/>
                  </a:lnTo>
                  <a:cubicBezTo>
                    <a:pt x="4054" y="6152"/>
                    <a:pt x="3979" y="6000"/>
                    <a:pt x="3904" y="5925"/>
                  </a:cubicBezTo>
                  <a:lnTo>
                    <a:pt x="3904" y="5651"/>
                  </a:lnTo>
                  <a:lnTo>
                    <a:pt x="3904" y="5263"/>
                  </a:lnTo>
                  <a:cubicBezTo>
                    <a:pt x="3904" y="5154"/>
                    <a:pt x="3937" y="5004"/>
                    <a:pt x="3924" y="5004"/>
                  </a:cubicBezTo>
                  <a:cubicBezTo>
                    <a:pt x="3921" y="5004"/>
                    <a:pt x="3915" y="5012"/>
                    <a:pt x="3906" y="5032"/>
                  </a:cubicBezTo>
                  <a:lnTo>
                    <a:pt x="3906" y="5032"/>
                  </a:lnTo>
                  <a:cubicBezTo>
                    <a:pt x="3918" y="4859"/>
                    <a:pt x="3995" y="4769"/>
                    <a:pt x="3995" y="4601"/>
                  </a:cubicBezTo>
                  <a:cubicBezTo>
                    <a:pt x="4086" y="4601"/>
                    <a:pt x="4086" y="4510"/>
                    <a:pt x="4178" y="4419"/>
                  </a:cubicBezTo>
                  <a:cubicBezTo>
                    <a:pt x="4178" y="4305"/>
                    <a:pt x="4269" y="4213"/>
                    <a:pt x="4269" y="4213"/>
                  </a:cubicBezTo>
                  <a:cubicBezTo>
                    <a:pt x="4271" y="4208"/>
                    <a:pt x="4273" y="4203"/>
                    <a:pt x="4276" y="4198"/>
                  </a:cubicBezTo>
                  <a:lnTo>
                    <a:pt x="4276" y="4198"/>
                  </a:lnTo>
                  <a:cubicBezTo>
                    <a:pt x="4415" y="4152"/>
                    <a:pt x="4490" y="4015"/>
                    <a:pt x="4566" y="3939"/>
                  </a:cubicBezTo>
                  <a:cubicBezTo>
                    <a:pt x="4566" y="3927"/>
                    <a:pt x="4571" y="3912"/>
                    <a:pt x="4579" y="3897"/>
                  </a:cubicBezTo>
                  <a:lnTo>
                    <a:pt x="4579" y="3897"/>
                  </a:lnTo>
                  <a:cubicBezTo>
                    <a:pt x="4618" y="3874"/>
                    <a:pt x="4657" y="3848"/>
                    <a:pt x="4657" y="3848"/>
                  </a:cubicBezTo>
                  <a:cubicBezTo>
                    <a:pt x="4840" y="3734"/>
                    <a:pt x="5045" y="3643"/>
                    <a:pt x="5228" y="3551"/>
                  </a:cubicBezTo>
                  <a:cubicBezTo>
                    <a:pt x="5167" y="3551"/>
                    <a:pt x="4974" y="3592"/>
                    <a:pt x="4940" y="3592"/>
                  </a:cubicBezTo>
                  <a:cubicBezTo>
                    <a:pt x="4923" y="3592"/>
                    <a:pt x="4946" y="3582"/>
                    <a:pt x="5045" y="3551"/>
                  </a:cubicBezTo>
                  <a:cubicBezTo>
                    <a:pt x="5136" y="3551"/>
                    <a:pt x="5228" y="3551"/>
                    <a:pt x="5319" y="3460"/>
                  </a:cubicBezTo>
                  <a:lnTo>
                    <a:pt x="5524" y="3460"/>
                  </a:lnTo>
                  <a:cubicBezTo>
                    <a:pt x="5585" y="3460"/>
                    <a:pt x="5727" y="3420"/>
                    <a:pt x="5734" y="3420"/>
                  </a:cubicBezTo>
                  <a:cubicBezTo>
                    <a:pt x="5738" y="3420"/>
                    <a:pt x="5707" y="3430"/>
                    <a:pt x="5616" y="3460"/>
                  </a:cubicBezTo>
                  <a:lnTo>
                    <a:pt x="5707" y="3460"/>
                  </a:lnTo>
                  <a:cubicBezTo>
                    <a:pt x="5798" y="3369"/>
                    <a:pt x="5890" y="3369"/>
                    <a:pt x="5890" y="3369"/>
                  </a:cubicBezTo>
                  <a:close/>
                  <a:moveTo>
                    <a:pt x="6261" y="7450"/>
                  </a:moveTo>
                  <a:cubicBezTo>
                    <a:pt x="6267" y="7451"/>
                    <a:pt x="6272" y="7453"/>
                    <a:pt x="6278" y="7455"/>
                  </a:cubicBezTo>
                  <a:lnTo>
                    <a:pt x="6186" y="7455"/>
                  </a:lnTo>
                  <a:cubicBezTo>
                    <a:pt x="6211" y="7455"/>
                    <a:pt x="6237" y="7453"/>
                    <a:pt x="6261" y="7450"/>
                  </a:cubicBezTo>
                  <a:close/>
                  <a:moveTo>
                    <a:pt x="5935" y="0"/>
                  </a:moveTo>
                  <a:cubicBezTo>
                    <a:pt x="4367" y="0"/>
                    <a:pt x="2759" y="671"/>
                    <a:pt x="1804" y="1840"/>
                  </a:cubicBezTo>
                  <a:cubicBezTo>
                    <a:pt x="275" y="3643"/>
                    <a:pt x="1" y="6222"/>
                    <a:pt x="1233" y="8208"/>
                  </a:cubicBezTo>
                  <a:cubicBezTo>
                    <a:pt x="2212" y="9931"/>
                    <a:pt x="4099" y="10865"/>
                    <a:pt x="6056" y="10865"/>
                  </a:cubicBezTo>
                  <a:cubicBezTo>
                    <a:pt x="6380" y="10865"/>
                    <a:pt x="6707" y="10839"/>
                    <a:pt x="7031" y="10787"/>
                  </a:cubicBezTo>
                  <a:cubicBezTo>
                    <a:pt x="9519" y="10308"/>
                    <a:pt x="11322" y="7934"/>
                    <a:pt x="11322" y="5446"/>
                  </a:cubicBezTo>
                  <a:cubicBezTo>
                    <a:pt x="11322" y="3072"/>
                    <a:pt x="9884" y="1086"/>
                    <a:pt x="7693" y="310"/>
                  </a:cubicBezTo>
                  <a:cubicBezTo>
                    <a:pt x="7140" y="100"/>
                    <a:pt x="6540" y="0"/>
                    <a:pt x="59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2">
              <a:extLst>
                <a:ext uri="{FF2B5EF4-FFF2-40B4-BE49-F238E27FC236}">
                  <a16:creationId xmlns:a16="http://schemas.microsoft.com/office/drawing/2014/main" id="{6582673C-BF30-6474-0C4C-5A55C57A8366}"/>
                </a:ext>
              </a:extLst>
            </p:cNvPr>
            <p:cNvSpPr/>
            <p:nvPr/>
          </p:nvSpPr>
          <p:spPr>
            <a:xfrm>
              <a:off x="2501800" y="2806975"/>
              <a:ext cx="185500" cy="187775"/>
            </a:xfrm>
            <a:custGeom>
              <a:avLst/>
              <a:gdLst/>
              <a:ahLst/>
              <a:cxnLst/>
              <a:rect l="l" t="t" r="r" b="b"/>
              <a:pathLst>
                <a:path w="7420" h="7511" extrusionOk="0">
                  <a:moveTo>
                    <a:pt x="3699" y="1"/>
                  </a:moveTo>
                  <a:cubicBezTo>
                    <a:pt x="1622" y="1"/>
                    <a:pt x="1" y="1713"/>
                    <a:pt x="1" y="3790"/>
                  </a:cubicBezTo>
                  <a:cubicBezTo>
                    <a:pt x="1" y="5799"/>
                    <a:pt x="1622" y="7510"/>
                    <a:pt x="3699" y="7510"/>
                  </a:cubicBezTo>
                  <a:cubicBezTo>
                    <a:pt x="5799" y="7510"/>
                    <a:pt x="7419" y="5799"/>
                    <a:pt x="7419" y="3790"/>
                  </a:cubicBezTo>
                  <a:cubicBezTo>
                    <a:pt x="7419" y="1713"/>
                    <a:pt x="5799" y="1"/>
                    <a:pt x="3699" y="1"/>
                  </a:cubicBezTo>
                  <a:close/>
                </a:path>
              </a:pathLst>
            </a:custGeom>
            <a:solidFill>
              <a:srgbClr val="4F6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2">
              <a:extLst>
                <a:ext uri="{FF2B5EF4-FFF2-40B4-BE49-F238E27FC236}">
                  <a16:creationId xmlns:a16="http://schemas.microsoft.com/office/drawing/2014/main" id="{2EF5AEA1-CAA4-A269-8C68-3D854E3B742A}"/>
                </a:ext>
              </a:extLst>
            </p:cNvPr>
            <p:cNvSpPr txBox="1"/>
            <p:nvPr/>
          </p:nvSpPr>
          <p:spPr>
            <a:xfrm>
              <a:off x="770765" y="2632675"/>
              <a:ext cx="1464559" cy="53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Fira Sans Extra Condensed Medium"/>
                  <a:ea typeface="Fira Sans Extra Condensed Medium"/>
                  <a:cs typeface="Fira Sans Extra Condensed Medium"/>
                  <a:sym typeface="Fira Sans Extra Condensed Medium"/>
                </a:rPr>
                <a:t>SCRUM Goals</a:t>
              </a:r>
              <a:endParaRPr sz="1800" dirty="0">
                <a:solidFill>
                  <a:schemeClr val="dk1"/>
                </a:solidFill>
                <a:latin typeface="Fira Sans Extra Condensed Medium"/>
                <a:ea typeface="Fira Sans Extra Condensed Medium"/>
                <a:cs typeface="Fira Sans Extra Condensed Medium"/>
                <a:sym typeface="Fira Sans Extra Condensed Medium"/>
              </a:endParaRPr>
            </a:p>
          </p:txBody>
        </p:sp>
      </p:grpSp>
    </p:spTree>
    <p:extLst>
      <p:ext uri="{BB962C8B-B14F-4D97-AF65-F5344CB8AC3E}">
        <p14:creationId xmlns:p14="http://schemas.microsoft.com/office/powerpoint/2010/main" val="2684794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BD5BD43D-1DEB-C345-B840-DDBA408EF07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65E144C-8D8E-D675-503C-DC09F39394EB}"/>
              </a:ext>
            </a:extLst>
          </p:cNvPr>
          <p:cNvPicPr>
            <a:picLocks noChangeAspect="1"/>
          </p:cNvPicPr>
          <p:nvPr/>
        </p:nvPicPr>
        <p:blipFill>
          <a:blip r:embed="rId3"/>
          <a:stretch>
            <a:fillRect/>
          </a:stretch>
        </p:blipFill>
        <p:spPr>
          <a:xfrm>
            <a:off x="5714999" y="2769475"/>
            <a:ext cx="2857501" cy="2062209"/>
          </a:xfrm>
          <a:prstGeom prst="rect">
            <a:avLst/>
          </a:prstGeom>
        </p:spPr>
      </p:pic>
      <p:pic>
        <p:nvPicPr>
          <p:cNvPr id="6" name="Picture 5">
            <a:extLst>
              <a:ext uri="{FF2B5EF4-FFF2-40B4-BE49-F238E27FC236}">
                <a16:creationId xmlns:a16="http://schemas.microsoft.com/office/drawing/2014/main" id="{EC2A4A73-1EF7-B778-C09F-0867014D5F73}"/>
              </a:ext>
            </a:extLst>
          </p:cNvPr>
          <p:cNvPicPr>
            <a:picLocks noChangeAspect="1"/>
          </p:cNvPicPr>
          <p:nvPr/>
        </p:nvPicPr>
        <p:blipFill>
          <a:blip r:embed="rId4"/>
          <a:stretch>
            <a:fillRect/>
          </a:stretch>
        </p:blipFill>
        <p:spPr>
          <a:xfrm>
            <a:off x="6229221" y="409273"/>
            <a:ext cx="1829055" cy="2162477"/>
          </a:xfrm>
          <a:prstGeom prst="rect">
            <a:avLst/>
          </a:prstGeom>
        </p:spPr>
      </p:pic>
      <p:pic>
        <p:nvPicPr>
          <p:cNvPr id="13" name="Picture 12">
            <a:extLst>
              <a:ext uri="{FF2B5EF4-FFF2-40B4-BE49-F238E27FC236}">
                <a16:creationId xmlns:a16="http://schemas.microsoft.com/office/drawing/2014/main" id="{CADC4C52-E450-ABAF-1C2A-795039734CDE}"/>
              </a:ext>
            </a:extLst>
          </p:cNvPr>
          <p:cNvPicPr>
            <a:picLocks noChangeAspect="1"/>
          </p:cNvPicPr>
          <p:nvPr/>
        </p:nvPicPr>
        <p:blipFill>
          <a:blip r:embed="rId5"/>
          <a:stretch>
            <a:fillRect/>
          </a:stretch>
        </p:blipFill>
        <p:spPr>
          <a:xfrm>
            <a:off x="409355" y="1161982"/>
            <a:ext cx="5010849" cy="971686"/>
          </a:xfrm>
          <a:prstGeom prst="rect">
            <a:avLst/>
          </a:prstGeom>
        </p:spPr>
      </p:pic>
      <p:pic>
        <p:nvPicPr>
          <p:cNvPr id="19" name="Picture 18">
            <a:extLst>
              <a:ext uri="{FF2B5EF4-FFF2-40B4-BE49-F238E27FC236}">
                <a16:creationId xmlns:a16="http://schemas.microsoft.com/office/drawing/2014/main" id="{22EC6A48-8338-C951-5920-34C48DB0C190}"/>
              </a:ext>
            </a:extLst>
          </p:cNvPr>
          <p:cNvPicPr>
            <a:picLocks noChangeAspect="1"/>
          </p:cNvPicPr>
          <p:nvPr/>
        </p:nvPicPr>
        <p:blipFill>
          <a:blip r:embed="rId6"/>
          <a:stretch>
            <a:fillRect/>
          </a:stretch>
        </p:blipFill>
        <p:spPr>
          <a:xfrm>
            <a:off x="390307" y="2807508"/>
            <a:ext cx="4963218" cy="1552792"/>
          </a:xfrm>
          <a:prstGeom prst="rect">
            <a:avLst/>
          </a:prstGeom>
        </p:spPr>
      </p:pic>
      <p:sp>
        <p:nvSpPr>
          <p:cNvPr id="20" name="TextBox 19">
            <a:extLst>
              <a:ext uri="{FF2B5EF4-FFF2-40B4-BE49-F238E27FC236}">
                <a16:creationId xmlns:a16="http://schemas.microsoft.com/office/drawing/2014/main" id="{25216B70-7F9A-4704-B634-97554E562236}"/>
              </a:ext>
            </a:extLst>
          </p:cNvPr>
          <p:cNvSpPr txBox="1"/>
          <p:nvPr/>
        </p:nvSpPr>
        <p:spPr>
          <a:xfrm>
            <a:off x="3844878" y="365519"/>
            <a:ext cx="1454244" cy="369332"/>
          </a:xfrm>
          <a:prstGeom prst="rect">
            <a:avLst/>
          </a:prstGeom>
          <a:noFill/>
        </p:spPr>
        <p:txBody>
          <a:bodyPr wrap="none" rtlCol="0">
            <a:spAutoFit/>
          </a:bodyPr>
          <a:lstStyle/>
          <a:p>
            <a:r>
              <a:rPr lang="en-US" sz="1800" dirty="0">
                <a:solidFill>
                  <a:srgbClr val="00B050"/>
                </a:solidFill>
              </a:rPr>
              <a:t>User Stories</a:t>
            </a:r>
            <a:endParaRPr lang="en-SG" sz="1800" dirty="0">
              <a:solidFill>
                <a:srgbClr val="00B050"/>
              </a:solidFill>
            </a:endParaRPr>
          </a:p>
        </p:txBody>
      </p:sp>
    </p:spTree>
    <p:extLst>
      <p:ext uri="{BB962C8B-B14F-4D97-AF65-F5344CB8AC3E}">
        <p14:creationId xmlns:p14="http://schemas.microsoft.com/office/powerpoint/2010/main" val="3876828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BD5BD43D-1DEB-C345-B840-DDBA408EF07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137AD79-FB41-6672-3D75-4CCB60FDC404}"/>
              </a:ext>
            </a:extLst>
          </p:cNvPr>
          <p:cNvPicPr>
            <a:picLocks noChangeAspect="1"/>
          </p:cNvPicPr>
          <p:nvPr/>
        </p:nvPicPr>
        <p:blipFill>
          <a:blip r:embed="rId3"/>
          <a:stretch>
            <a:fillRect/>
          </a:stretch>
        </p:blipFill>
        <p:spPr>
          <a:xfrm>
            <a:off x="5039428" y="1333675"/>
            <a:ext cx="3864966" cy="2876550"/>
          </a:xfrm>
          <a:prstGeom prst="rect">
            <a:avLst/>
          </a:prstGeom>
        </p:spPr>
      </p:pic>
      <p:pic>
        <p:nvPicPr>
          <p:cNvPr id="11" name="Picture 10">
            <a:extLst>
              <a:ext uri="{FF2B5EF4-FFF2-40B4-BE49-F238E27FC236}">
                <a16:creationId xmlns:a16="http://schemas.microsoft.com/office/drawing/2014/main" id="{DCD4AC5D-1F44-2356-2430-77C34A02A4E8}"/>
              </a:ext>
            </a:extLst>
          </p:cNvPr>
          <p:cNvPicPr>
            <a:picLocks noChangeAspect="1"/>
          </p:cNvPicPr>
          <p:nvPr/>
        </p:nvPicPr>
        <p:blipFill>
          <a:blip r:embed="rId4"/>
          <a:stretch>
            <a:fillRect/>
          </a:stretch>
        </p:blipFill>
        <p:spPr>
          <a:xfrm>
            <a:off x="0" y="1943012"/>
            <a:ext cx="5039428" cy="1257475"/>
          </a:xfrm>
          <a:prstGeom prst="rect">
            <a:avLst/>
          </a:prstGeom>
        </p:spPr>
      </p:pic>
      <p:sp>
        <p:nvSpPr>
          <p:cNvPr id="12" name="TextBox 11">
            <a:extLst>
              <a:ext uri="{FF2B5EF4-FFF2-40B4-BE49-F238E27FC236}">
                <a16:creationId xmlns:a16="http://schemas.microsoft.com/office/drawing/2014/main" id="{A690DD83-2FD9-8288-30E6-AA407B53161D}"/>
              </a:ext>
            </a:extLst>
          </p:cNvPr>
          <p:cNvSpPr txBox="1"/>
          <p:nvPr/>
        </p:nvSpPr>
        <p:spPr>
          <a:xfrm>
            <a:off x="3844878" y="365519"/>
            <a:ext cx="1454244" cy="369332"/>
          </a:xfrm>
          <a:prstGeom prst="rect">
            <a:avLst/>
          </a:prstGeom>
          <a:noFill/>
        </p:spPr>
        <p:txBody>
          <a:bodyPr wrap="none" rtlCol="0">
            <a:spAutoFit/>
          </a:bodyPr>
          <a:lstStyle/>
          <a:p>
            <a:r>
              <a:rPr lang="en-US" sz="1800" dirty="0">
                <a:solidFill>
                  <a:srgbClr val="00B050"/>
                </a:solidFill>
              </a:rPr>
              <a:t>User Stories</a:t>
            </a:r>
            <a:endParaRPr lang="en-SG" sz="1800" dirty="0">
              <a:solidFill>
                <a:srgbClr val="00B050"/>
              </a:solidFill>
            </a:endParaRPr>
          </a:p>
        </p:txBody>
      </p:sp>
    </p:spTree>
    <p:extLst>
      <p:ext uri="{BB962C8B-B14F-4D97-AF65-F5344CB8AC3E}">
        <p14:creationId xmlns:p14="http://schemas.microsoft.com/office/powerpoint/2010/main" val="2457997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BD5BD43D-1DEB-C345-B840-DDBA408EF07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3B6FFB4-C885-5303-B0B5-2637D470A9A6}"/>
              </a:ext>
            </a:extLst>
          </p:cNvPr>
          <p:cNvPicPr>
            <a:picLocks noChangeAspect="1"/>
          </p:cNvPicPr>
          <p:nvPr/>
        </p:nvPicPr>
        <p:blipFill>
          <a:blip r:embed="rId3"/>
          <a:stretch>
            <a:fillRect/>
          </a:stretch>
        </p:blipFill>
        <p:spPr>
          <a:xfrm>
            <a:off x="5613970" y="2755069"/>
            <a:ext cx="3060277" cy="2264605"/>
          </a:xfrm>
          <a:prstGeom prst="rect">
            <a:avLst/>
          </a:prstGeom>
        </p:spPr>
      </p:pic>
      <p:pic>
        <p:nvPicPr>
          <p:cNvPr id="6" name="Picture 5">
            <a:extLst>
              <a:ext uri="{FF2B5EF4-FFF2-40B4-BE49-F238E27FC236}">
                <a16:creationId xmlns:a16="http://schemas.microsoft.com/office/drawing/2014/main" id="{6EEEBE6D-A4A0-3CD0-9928-A28932EC98D0}"/>
              </a:ext>
            </a:extLst>
          </p:cNvPr>
          <p:cNvPicPr>
            <a:picLocks noChangeAspect="1"/>
          </p:cNvPicPr>
          <p:nvPr/>
        </p:nvPicPr>
        <p:blipFill>
          <a:blip r:embed="rId4"/>
          <a:stretch>
            <a:fillRect/>
          </a:stretch>
        </p:blipFill>
        <p:spPr>
          <a:xfrm>
            <a:off x="5613970" y="365519"/>
            <a:ext cx="2987811" cy="2206231"/>
          </a:xfrm>
          <a:prstGeom prst="rect">
            <a:avLst/>
          </a:prstGeom>
        </p:spPr>
      </p:pic>
      <p:pic>
        <p:nvPicPr>
          <p:cNvPr id="8" name="Picture 7">
            <a:extLst>
              <a:ext uri="{FF2B5EF4-FFF2-40B4-BE49-F238E27FC236}">
                <a16:creationId xmlns:a16="http://schemas.microsoft.com/office/drawing/2014/main" id="{D5F9067B-D04C-CE2C-2D18-BD3F712D013F}"/>
              </a:ext>
            </a:extLst>
          </p:cNvPr>
          <p:cNvPicPr>
            <a:picLocks noChangeAspect="1"/>
          </p:cNvPicPr>
          <p:nvPr/>
        </p:nvPicPr>
        <p:blipFill>
          <a:blip r:embed="rId5"/>
          <a:stretch>
            <a:fillRect/>
          </a:stretch>
        </p:blipFill>
        <p:spPr>
          <a:xfrm>
            <a:off x="466403" y="1176270"/>
            <a:ext cx="4610743" cy="962159"/>
          </a:xfrm>
          <a:prstGeom prst="rect">
            <a:avLst/>
          </a:prstGeom>
        </p:spPr>
      </p:pic>
      <p:pic>
        <p:nvPicPr>
          <p:cNvPr id="10" name="Picture 9">
            <a:extLst>
              <a:ext uri="{FF2B5EF4-FFF2-40B4-BE49-F238E27FC236}">
                <a16:creationId xmlns:a16="http://schemas.microsoft.com/office/drawing/2014/main" id="{28801B67-3F66-F3D0-2846-C2105487E9DA}"/>
              </a:ext>
            </a:extLst>
          </p:cNvPr>
          <p:cNvPicPr>
            <a:picLocks noChangeAspect="1"/>
          </p:cNvPicPr>
          <p:nvPr/>
        </p:nvPicPr>
        <p:blipFill>
          <a:blip r:embed="rId6"/>
          <a:stretch>
            <a:fillRect/>
          </a:stretch>
        </p:blipFill>
        <p:spPr>
          <a:xfrm>
            <a:off x="366363" y="3228907"/>
            <a:ext cx="5001323" cy="971686"/>
          </a:xfrm>
          <a:prstGeom prst="rect">
            <a:avLst/>
          </a:prstGeom>
        </p:spPr>
      </p:pic>
      <p:sp>
        <p:nvSpPr>
          <p:cNvPr id="11" name="TextBox 10">
            <a:extLst>
              <a:ext uri="{FF2B5EF4-FFF2-40B4-BE49-F238E27FC236}">
                <a16:creationId xmlns:a16="http://schemas.microsoft.com/office/drawing/2014/main" id="{FFFA6FD3-D81F-49CC-629D-F72AAC78489D}"/>
              </a:ext>
            </a:extLst>
          </p:cNvPr>
          <p:cNvSpPr txBox="1"/>
          <p:nvPr/>
        </p:nvSpPr>
        <p:spPr>
          <a:xfrm>
            <a:off x="3844878" y="365519"/>
            <a:ext cx="1454244" cy="369332"/>
          </a:xfrm>
          <a:prstGeom prst="rect">
            <a:avLst/>
          </a:prstGeom>
          <a:noFill/>
        </p:spPr>
        <p:txBody>
          <a:bodyPr wrap="none" rtlCol="0">
            <a:spAutoFit/>
          </a:bodyPr>
          <a:lstStyle/>
          <a:p>
            <a:r>
              <a:rPr lang="en-US" sz="1800" dirty="0">
                <a:solidFill>
                  <a:srgbClr val="00B050"/>
                </a:solidFill>
              </a:rPr>
              <a:t>User Stories</a:t>
            </a:r>
            <a:endParaRPr lang="en-SG" sz="1800" dirty="0">
              <a:solidFill>
                <a:srgbClr val="00B050"/>
              </a:solidFill>
            </a:endParaRPr>
          </a:p>
        </p:txBody>
      </p:sp>
    </p:spTree>
    <p:extLst>
      <p:ext uri="{BB962C8B-B14F-4D97-AF65-F5344CB8AC3E}">
        <p14:creationId xmlns:p14="http://schemas.microsoft.com/office/powerpoint/2010/main" val="33146840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CA00DBDF-1B95-312D-C8D9-A5BD9F547C69}"/>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E513248-C677-B674-0B1C-79115C2BFBE7}"/>
              </a:ext>
            </a:extLst>
          </p:cNvPr>
          <p:cNvPicPr>
            <a:picLocks noChangeAspect="1"/>
          </p:cNvPicPr>
          <p:nvPr/>
        </p:nvPicPr>
        <p:blipFill>
          <a:blip r:embed="rId3"/>
          <a:stretch>
            <a:fillRect/>
          </a:stretch>
        </p:blipFill>
        <p:spPr>
          <a:xfrm>
            <a:off x="0" y="0"/>
            <a:ext cx="5129692" cy="5143500"/>
          </a:xfrm>
          <a:prstGeom prst="rect">
            <a:avLst/>
          </a:prstGeom>
        </p:spPr>
      </p:pic>
      <p:graphicFrame>
        <p:nvGraphicFramePr>
          <p:cNvPr id="4" name="Table 3">
            <a:extLst>
              <a:ext uri="{FF2B5EF4-FFF2-40B4-BE49-F238E27FC236}">
                <a16:creationId xmlns:a16="http://schemas.microsoft.com/office/drawing/2014/main" id="{16AB2D5C-468E-E2C9-4DA2-989EC05A6C30}"/>
              </a:ext>
            </a:extLst>
          </p:cNvPr>
          <p:cNvGraphicFramePr>
            <a:graphicFrameLocks noGrp="1"/>
          </p:cNvGraphicFramePr>
          <p:nvPr>
            <p:extLst>
              <p:ext uri="{D42A27DB-BD31-4B8C-83A1-F6EECF244321}">
                <p14:modId xmlns:p14="http://schemas.microsoft.com/office/powerpoint/2010/main" val="485800124"/>
              </p:ext>
            </p:extLst>
          </p:nvPr>
        </p:nvGraphicFramePr>
        <p:xfrm>
          <a:off x="5516880" y="712470"/>
          <a:ext cx="3223260" cy="3718560"/>
        </p:xfrm>
        <a:graphic>
          <a:graphicData uri="http://schemas.openxmlformats.org/drawingml/2006/table">
            <a:tbl>
              <a:tblPr firstRow="1" bandRow="1">
                <a:tableStyleId>{21E4AEA4-8DFA-4A89-87EB-49C32662AFE0}</a:tableStyleId>
              </a:tblPr>
              <a:tblGrid>
                <a:gridCol w="3223260">
                  <a:extLst>
                    <a:ext uri="{9D8B030D-6E8A-4147-A177-3AD203B41FA5}">
                      <a16:colId xmlns:a16="http://schemas.microsoft.com/office/drawing/2014/main" val="3566568678"/>
                    </a:ext>
                  </a:extLst>
                </a:gridCol>
              </a:tblGrid>
              <a:tr h="619760">
                <a:tc>
                  <a:txBody>
                    <a:bodyPr/>
                    <a:lstStyle/>
                    <a:p>
                      <a:pPr algn="ctr"/>
                      <a:r>
                        <a:rPr lang="en-MY" sz="2000" dirty="0"/>
                        <a:t>Datasets Used</a:t>
                      </a:r>
                    </a:p>
                  </a:txBody>
                  <a:tcPr>
                    <a:solidFill>
                      <a:schemeClr val="accent3">
                        <a:lumMod val="50000"/>
                      </a:schemeClr>
                    </a:solidFill>
                  </a:tcPr>
                </a:tc>
                <a:extLst>
                  <a:ext uri="{0D108BD9-81ED-4DB2-BD59-A6C34878D82A}">
                    <a16:rowId xmlns:a16="http://schemas.microsoft.com/office/drawing/2014/main" val="4240471648"/>
                  </a:ext>
                </a:extLst>
              </a:tr>
              <a:tr h="619760">
                <a:tc>
                  <a:txBody>
                    <a:bodyPr/>
                    <a:lstStyle/>
                    <a:p>
                      <a:r>
                        <a:rPr lang="en-MY" dirty="0"/>
                        <a:t>Order</a:t>
                      </a:r>
                    </a:p>
                  </a:txBody>
                  <a:tcPr/>
                </a:tc>
                <a:extLst>
                  <a:ext uri="{0D108BD9-81ED-4DB2-BD59-A6C34878D82A}">
                    <a16:rowId xmlns:a16="http://schemas.microsoft.com/office/drawing/2014/main" val="2956277984"/>
                  </a:ext>
                </a:extLst>
              </a:tr>
              <a:tr h="619760">
                <a:tc>
                  <a:txBody>
                    <a:bodyPr/>
                    <a:lstStyle/>
                    <a:p>
                      <a:r>
                        <a:rPr lang="en-MY"/>
                        <a:t>Order_Detail</a:t>
                      </a:r>
                      <a:endParaRPr lang="en-MY" dirty="0"/>
                    </a:p>
                  </a:txBody>
                  <a:tcPr/>
                </a:tc>
                <a:extLst>
                  <a:ext uri="{0D108BD9-81ED-4DB2-BD59-A6C34878D82A}">
                    <a16:rowId xmlns:a16="http://schemas.microsoft.com/office/drawing/2014/main" val="577408970"/>
                  </a:ext>
                </a:extLst>
              </a:tr>
              <a:tr h="619760">
                <a:tc>
                  <a:txBody>
                    <a:bodyPr/>
                    <a:lstStyle/>
                    <a:p>
                      <a:r>
                        <a:rPr lang="en-MY" dirty="0"/>
                        <a:t>Product</a:t>
                      </a:r>
                    </a:p>
                  </a:txBody>
                  <a:tcPr/>
                </a:tc>
                <a:extLst>
                  <a:ext uri="{0D108BD9-81ED-4DB2-BD59-A6C34878D82A}">
                    <a16:rowId xmlns:a16="http://schemas.microsoft.com/office/drawing/2014/main" val="3336012361"/>
                  </a:ext>
                </a:extLst>
              </a:tr>
              <a:tr h="619760">
                <a:tc>
                  <a:txBody>
                    <a:bodyPr/>
                    <a:lstStyle/>
                    <a:p>
                      <a:r>
                        <a:rPr lang="en-MY" dirty="0"/>
                        <a:t>Suppliers</a:t>
                      </a:r>
                    </a:p>
                  </a:txBody>
                  <a:tcPr/>
                </a:tc>
                <a:extLst>
                  <a:ext uri="{0D108BD9-81ED-4DB2-BD59-A6C34878D82A}">
                    <a16:rowId xmlns:a16="http://schemas.microsoft.com/office/drawing/2014/main" val="2677297072"/>
                  </a:ext>
                </a:extLst>
              </a:tr>
              <a:tr h="619760">
                <a:tc>
                  <a:txBody>
                    <a:bodyPr/>
                    <a:lstStyle/>
                    <a:p>
                      <a:r>
                        <a:rPr lang="en-MY" dirty="0"/>
                        <a:t>Category</a:t>
                      </a:r>
                    </a:p>
                  </a:txBody>
                  <a:tcPr/>
                </a:tc>
                <a:extLst>
                  <a:ext uri="{0D108BD9-81ED-4DB2-BD59-A6C34878D82A}">
                    <a16:rowId xmlns:a16="http://schemas.microsoft.com/office/drawing/2014/main" val="3422826130"/>
                  </a:ext>
                </a:extLst>
              </a:tr>
            </a:tbl>
          </a:graphicData>
        </a:graphic>
      </p:graphicFrame>
    </p:spTree>
    <p:extLst>
      <p:ext uri="{BB962C8B-B14F-4D97-AF65-F5344CB8AC3E}">
        <p14:creationId xmlns:p14="http://schemas.microsoft.com/office/powerpoint/2010/main" val="19616231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75785979-CAF4-3A75-CA0C-6545F4CF6AC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AB346C9-C53E-73D6-419B-C1D35BF6C55F}"/>
              </a:ext>
            </a:extLst>
          </p:cNvPr>
          <p:cNvSpPr txBox="1"/>
          <p:nvPr/>
        </p:nvSpPr>
        <p:spPr>
          <a:xfrm>
            <a:off x="3844878" y="522515"/>
            <a:ext cx="1454244" cy="369332"/>
          </a:xfrm>
          <a:prstGeom prst="rect">
            <a:avLst/>
          </a:prstGeom>
          <a:noFill/>
        </p:spPr>
        <p:txBody>
          <a:bodyPr wrap="none" rtlCol="0">
            <a:spAutoFit/>
          </a:bodyPr>
          <a:lstStyle/>
          <a:p>
            <a:r>
              <a:rPr lang="en-US" sz="1800" dirty="0">
                <a:solidFill>
                  <a:srgbClr val="00B050"/>
                </a:solidFill>
              </a:rPr>
              <a:t>User Stories</a:t>
            </a:r>
            <a:endParaRPr lang="en-SG" sz="1800" dirty="0">
              <a:solidFill>
                <a:srgbClr val="00B050"/>
              </a:solidFill>
            </a:endParaRPr>
          </a:p>
        </p:txBody>
      </p:sp>
      <p:pic>
        <p:nvPicPr>
          <p:cNvPr id="3" name="Picture 2" descr="A screenshot of a computer&#10;&#10;Description automatically generated">
            <a:extLst>
              <a:ext uri="{FF2B5EF4-FFF2-40B4-BE49-F238E27FC236}">
                <a16:creationId xmlns:a16="http://schemas.microsoft.com/office/drawing/2014/main" id="{6D9E4748-F217-3EE3-8A30-4FEE3E7FE098}"/>
              </a:ext>
            </a:extLst>
          </p:cNvPr>
          <p:cNvPicPr>
            <a:picLocks noChangeAspect="1"/>
          </p:cNvPicPr>
          <p:nvPr/>
        </p:nvPicPr>
        <p:blipFill>
          <a:blip r:embed="rId3"/>
          <a:stretch>
            <a:fillRect/>
          </a:stretch>
        </p:blipFill>
        <p:spPr>
          <a:xfrm>
            <a:off x="4363784" y="1012892"/>
            <a:ext cx="4290718" cy="1558858"/>
          </a:xfrm>
          <a:prstGeom prst="rect">
            <a:avLst/>
          </a:prstGeom>
        </p:spPr>
      </p:pic>
      <p:pic>
        <p:nvPicPr>
          <p:cNvPr id="5" name="Picture 4" descr="A screenshot of a map&#10;&#10;Description automatically generated">
            <a:extLst>
              <a:ext uri="{FF2B5EF4-FFF2-40B4-BE49-F238E27FC236}">
                <a16:creationId xmlns:a16="http://schemas.microsoft.com/office/drawing/2014/main" id="{F90E7594-A03C-DBD6-6C22-AF6A8C4B3F68}"/>
              </a:ext>
            </a:extLst>
          </p:cNvPr>
          <p:cNvPicPr>
            <a:picLocks noChangeAspect="1"/>
          </p:cNvPicPr>
          <p:nvPr/>
        </p:nvPicPr>
        <p:blipFill>
          <a:blip r:embed="rId4"/>
          <a:stretch>
            <a:fillRect/>
          </a:stretch>
        </p:blipFill>
        <p:spPr>
          <a:xfrm>
            <a:off x="4363784" y="3062126"/>
            <a:ext cx="4363550" cy="1558859"/>
          </a:xfrm>
          <a:prstGeom prst="rect">
            <a:avLst/>
          </a:prstGeom>
        </p:spPr>
      </p:pic>
      <p:pic>
        <p:nvPicPr>
          <p:cNvPr id="8" name="Picture 7">
            <a:extLst>
              <a:ext uri="{FF2B5EF4-FFF2-40B4-BE49-F238E27FC236}">
                <a16:creationId xmlns:a16="http://schemas.microsoft.com/office/drawing/2014/main" id="{FE673253-4019-1B3D-1B34-B31C41C8CCC3}"/>
              </a:ext>
            </a:extLst>
          </p:cNvPr>
          <p:cNvPicPr>
            <a:picLocks noChangeAspect="1"/>
          </p:cNvPicPr>
          <p:nvPr/>
        </p:nvPicPr>
        <p:blipFill>
          <a:blip r:embed="rId5"/>
          <a:stretch>
            <a:fillRect/>
          </a:stretch>
        </p:blipFill>
        <p:spPr>
          <a:xfrm>
            <a:off x="231542" y="3517598"/>
            <a:ext cx="3894201" cy="586549"/>
          </a:xfrm>
          <a:prstGeom prst="rect">
            <a:avLst/>
          </a:prstGeom>
        </p:spPr>
      </p:pic>
      <p:pic>
        <p:nvPicPr>
          <p:cNvPr id="13" name="Picture 12">
            <a:extLst>
              <a:ext uri="{FF2B5EF4-FFF2-40B4-BE49-F238E27FC236}">
                <a16:creationId xmlns:a16="http://schemas.microsoft.com/office/drawing/2014/main" id="{25F376D7-D720-0F6F-C9A3-6544902F4112}"/>
              </a:ext>
            </a:extLst>
          </p:cNvPr>
          <p:cNvPicPr>
            <a:picLocks noChangeAspect="1"/>
          </p:cNvPicPr>
          <p:nvPr/>
        </p:nvPicPr>
        <p:blipFill>
          <a:blip r:embed="rId6"/>
          <a:stretch>
            <a:fillRect/>
          </a:stretch>
        </p:blipFill>
        <p:spPr>
          <a:xfrm>
            <a:off x="231542" y="1615882"/>
            <a:ext cx="3894202" cy="707496"/>
          </a:xfrm>
          <a:prstGeom prst="rect">
            <a:avLst/>
          </a:prstGeom>
        </p:spPr>
      </p:pic>
    </p:spTree>
    <p:extLst>
      <p:ext uri="{BB962C8B-B14F-4D97-AF65-F5344CB8AC3E}">
        <p14:creationId xmlns:p14="http://schemas.microsoft.com/office/powerpoint/2010/main" val="44156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75785979-CAF4-3A75-CA0C-6545F4CF6AC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AB346C9-C53E-73D6-419B-C1D35BF6C55F}"/>
              </a:ext>
            </a:extLst>
          </p:cNvPr>
          <p:cNvSpPr txBox="1"/>
          <p:nvPr/>
        </p:nvSpPr>
        <p:spPr>
          <a:xfrm>
            <a:off x="3844878" y="522515"/>
            <a:ext cx="1454244" cy="369332"/>
          </a:xfrm>
          <a:prstGeom prst="rect">
            <a:avLst/>
          </a:prstGeom>
          <a:noFill/>
        </p:spPr>
        <p:txBody>
          <a:bodyPr wrap="none" rtlCol="0">
            <a:spAutoFit/>
          </a:bodyPr>
          <a:lstStyle/>
          <a:p>
            <a:r>
              <a:rPr lang="en-US" sz="1800" dirty="0">
                <a:solidFill>
                  <a:srgbClr val="00B050"/>
                </a:solidFill>
              </a:rPr>
              <a:t>User Stories</a:t>
            </a:r>
            <a:endParaRPr lang="en-SG" sz="1800" dirty="0">
              <a:solidFill>
                <a:srgbClr val="00B050"/>
              </a:solidFill>
            </a:endParaRPr>
          </a:p>
        </p:txBody>
      </p:sp>
      <p:pic>
        <p:nvPicPr>
          <p:cNvPr id="3" name="Picture 2" descr="A screenshot of a graph&#10;&#10;Description automatically generated">
            <a:extLst>
              <a:ext uri="{FF2B5EF4-FFF2-40B4-BE49-F238E27FC236}">
                <a16:creationId xmlns:a16="http://schemas.microsoft.com/office/drawing/2014/main" id="{387DEEFD-61A6-F2D9-222C-DD5E9E0288E2}"/>
              </a:ext>
            </a:extLst>
          </p:cNvPr>
          <p:cNvPicPr>
            <a:picLocks noChangeAspect="1"/>
          </p:cNvPicPr>
          <p:nvPr/>
        </p:nvPicPr>
        <p:blipFill>
          <a:blip r:embed="rId3"/>
          <a:stretch>
            <a:fillRect/>
          </a:stretch>
        </p:blipFill>
        <p:spPr>
          <a:xfrm>
            <a:off x="4202733" y="1162521"/>
            <a:ext cx="4144342" cy="1527401"/>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A7C2300-A187-48DD-1225-A00C790F6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2733" y="2874043"/>
            <a:ext cx="4144342" cy="1857500"/>
          </a:xfrm>
          <a:prstGeom prst="rect">
            <a:avLst/>
          </a:prstGeom>
        </p:spPr>
      </p:pic>
      <p:pic>
        <p:nvPicPr>
          <p:cNvPr id="6" name="Picture 5">
            <a:extLst>
              <a:ext uri="{FF2B5EF4-FFF2-40B4-BE49-F238E27FC236}">
                <a16:creationId xmlns:a16="http://schemas.microsoft.com/office/drawing/2014/main" id="{F04FE0BD-9D7C-3BDE-BB8B-7FBF8D345269}"/>
              </a:ext>
            </a:extLst>
          </p:cNvPr>
          <p:cNvPicPr>
            <a:picLocks noChangeAspect="1"/>
          </p:cNvPicPr>
          <p:nvPr/>
        </p:nvPicPr>
        <p:blipFill>
          <a:blip r:embed="rId5"/>
          <a:stretch>
            <a:fillRect/>
          </a:stretch>
        </p:blipFill>
        <p:spPr>
          <a:xfrm>
            <a:off x="5217" y="3631720"/>
            <a:ext cx="4197516" cy="698518"/>
          </a:xfrm>
          <a:prstGeom prst="rect">
            <a:avLst/>
          </a:prstGeom>
        </p:spPr>
      </p:pic>
      <p:pic>
        <p:nvPicPr>
          <p:cNvPr id="10" name="Picture 9">
            <a:extLst>
              <a:ext uri="{FF2B5EF4-FFF2-40B4-BE49-F238E27FC236}">
                <a16:creationId xmlns:a16="http://schemas.microsoft.com/office/drawing/2014/main" id="{349E9FDF-B7DA-6B4A-9CA4-1004459E60E2}"/>
              </a:ext>
            </a:extLst>
          </p:cNvPr>
          <p:cNvPicPr>
            <a:picLocks noChangeAspect="1"/>
          </p:cNvPicPr>
          <p:nvPr/>
        </p:nvPicPr>
        <p:blipFill>
          <a:blip r:embed="rId6"/>
          <a:stretch>
            <a:fillRect/>
          </a:stretch>
        </p:blipFill>
        <p:spPr>
          <a:xfrm>
            <a:off x="162332" y="1563265"/>
            <a:ext cx="3883286" cy="698518"/>
          </a:xfrm>
          <a:prstGeom prst="rect">
            <a:avLst/>
          </a:prstGeom>
        </p:spPr>
      </p:pic>
    </p:spTree>
    <p:extLst>
      <p:ext uri="{BB962C8B-B14F-4D97-AF65-F5344CB8AC3E}">
        <p14:creationId xmlns:p14="http://schemas.microsoft.com/office/powerpoint/2010/main" val="332861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75785979-CAF4-3A75-CA0C-6545F4CF6AC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AB346C9-C53E-73D6-419B-C1D35BF6C55F}"/>
              </a:ext>
            </a:extLst>
          </p:cNvPr>
          <p:cNvSpPr txBox="1"/>
          <p:nvPr/>
        </p:nvSpPr>
        <p:spPr>
          <a:xfrm>
            <a:off x="3844878" y="522515"/>
            <a:ext cx="1454244" cy="369332"/>
          </a:xfrm>
          <a:prstGeom prst="rect">
            <a:avLst/>
          </a:prstGeom>
          <a:noFill/>
        </p:spPr>
        <p:txBody>
          <a:bodyPr wrap="none" rtlCol="0">
            <a:spAutoFit/>
          </a:bodyPr>
          <a:lstStyle/>
          <a:p>
            <a:r>
              <a:rPr lang="en-US" sz="1800" dirty="0">
                <a:solidFill>
                  <a:srgbClr val="00B050"/>
                </a:solidFill>
              </a:rPr>
              <a:t>User Stories</a:t>
            </a:r>
            <a:endParaRPr lang="en-SG" sz="1800" dirty="0">
              <a:solidFill>
                <a:srgbClr val="00B050"/>
              </a:solidFill>
            </a:endParaRPr>
          </a:p>
        </p:txBody>
      </p:sp>
      <p:pic>
        <p:nvPicPr>
          <p:cNvPr id="3" name="Picture 2" descr="A screenshot of a computer&#10;&#10;Description automatically generated">
            <a:extLst>
              <a:ext uri="{FF2B5EF4-FFF2-40B4-BE49-F238E27FC236}">
                <a16:creationId xmlns:a16="http://schemas.microsoft.com/office/drawing/2014/main" id="{4B9D1D22-5D5C-47E6-ABB7-0DF6DCE7E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099" y="1012526"/>
            <a:ext cx="3624976" cy="1746918"/>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894C861-737E-A4A3-14BD-C9995AAE5B99}"/>
              </a:ext>
            </a:extLst>
          </p:cNvPr>
          <p:cNvPicPr>
            <a:picLocks noChangeAspect="1"/>
          </p:cNvPicPr>
          <p:nvPr/>
        </p:nvPicPr>
        <p:blipFill>
          <a:blip r:embed="rId4"/>
          <a:stretch>
            <a:fillRect/>
          </a:stretch>
        </p:blipFill>
        <p:spPr>
          <a:xfrm>
            <a:off x="3844878" y="3162471"/>
            <a:ext cx="4831655" cy="1109344"/>
          </a:xfrm>
          <a:prstGeom prst="rect">
            <a:avLst/>
          </a:prstGeom>
        </p:spPr>
      </p:pic>
      <p:pic>
        <p:nvPicPr>
          <p:cNvPr id="6" name="Picture 5">
            <a:extLst>
              <a:ext uri="{FF2B5EF4-FFF2-40B4-BE49-F238E27FC236}">
                <a16:creationId xmlns:a16="http://schemas.microsoft.com/office/drawing/2014/main" id="{20A38354-4F76-FC80-EE13-66E27F12A961}"/>
              </a:ext>
            </a:extLst>
          </p:cNvPr>
          <p:cNvPicPr>
            <a:picLocks noChangeAspect="1"/>
          </p:cNvPicPr>
          <p:nvPr/>
        </p:nvPicPr>
        <p:blipFill>
          <a:blip r:embed="rId5"/>
          <a:stretch>
            <a:fillRect/>
          </a:stretch>
        </p:blipFill>
        <p:spPr>
          <a:xfrm>
            <a:off x="64002" y="3451804"/>
            <a:ext cx="3708978" cy="530678"/>
          </a:xfrm>
          <a:prstGeom prst="rect">
            <a:avLst/>
          </a:prstGeom>
        </p:spPr>
      </p:pic>
      <p:pic>
        <p:nvPicPr>
          <p:cNvPr id="10" name="Picture 9">
            <a:extLst>
              <a:ext uri="{FF2B5EF4-FFF2-40B4-BE49-F238E27FC236}">
                <a16:creationId xmlns:a16="http://schemas.microsoft.com/office/drawing/2014/main" id="{59692C51-D264-7878-72EA-5B8141E4A0CB}"/>
              </a:ext>
            </a:extLst>
          </p:cNvPr>
          <p:cNvPicPr>
            <a:picLocks noChangeAspect="1"/>
          </p:cNvPicPr>
          <p:nvPr/>
        </p:nvPicPr>
        <p:blipFill>
          <a:blip r:embed="rId6"/>
          <a:stretch>
            <a:fillRect/>
          </a:stretch>
        </p:blipFill>
        <p:spPr>
          <a:xfrm>
            <a:off x="0" y="1449402"/>
            <a:ext cx="4654538" cy="873166"/>
          </a:xfrm>
          <a:prstGeom prst="rect">
            <a:avLst/>
          </a:prstGeom>
        </p:spPr>
      </p:pic>
    </p:spTree>
    <p:extLst>
      <p:ext uri="{BB962C8B-B14F-4D97-AF65-F5344CB8AC3E}">
        <p14:creationId xmlns:p14="http://schemas.microsoft.com/office/powerpoint/2010/main" val="3087529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C1A7DD38-CC0B-6537-97BC-55A768CA6CB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7113657-658B-31FE-EB2A-022F51D418F0}"/>
              </a:ext>
            </a:extLst>
          </p:cNvPr>
          <p:cNvPicPr>
            <a:picLocks noChangeAspect="1"/>
          </p:cNvPicPr>
          <p:nvPr/>
        </p:nvPicPr>
        <p:blipFill>
          <a:blip r:embed="rId3"/>
          <a:stretch>
            <a:fillRect/>
          </a:stretch>
        </p:blipFill>
        <p:spPr>
          <a:xfrm>
            <a:off x="0" y="-6681"/>
            <a:ext cx="9138001" cy="5143500"/>
          </a:xfrm>
          <a:prstGeom prst="rect">
            <a:avLst/>
          </a:prstGeom>
        </p:spPr>
      </p:pic>
    </p:spTree>
    <p:extLst>
      <p:ext uri="{BB962C8B-B14F-4D97-AF65-F5344CB8AC3E}">
        <p14:creationId xmlns:p14="http://schemas.microsoft.com/office/powerpoint/2010/main" val="3888672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C1A7DD38-CC0B-6537-97BC-55A768CA6CB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7113657-658B-31FE-EB2A-022F51D418F0}"/>
              </a:ext>
            </a:extLst>
          </p:cNvPr>
          <p:cNvPicPr>
            <a:picLocks noChangeAspect="1"/>
          </p:cNvPicPr>
          <p:nvPr/>
        </p:nvPicPr>
        <p:blipFill>
          <a:blip r:embed="rId3"/>
          <a:stretch>
            <a:fillRect/>
          </a:stretch>
        </p:blipFill>
        <p:spPr>
          <a:xfrm>
            <a:off x="2841413" y="761533"/>
            <a:ext cx="6302587" cy="3547533"/>
          </a:xfrm>
          <a:prstGeom prst="rect">
            <a:avLst/>
          </a:prstGeom>
        </p:spPr>
      </p:pic>
      <p:graphicFrame>
        <p:nvGraphicFramePr>
          <p:cNvPr id="2" name="Table 1">
            <a:extLst>
              <a:ext uri="{FF2B5EF4-FFF2-40B4-BE49-F238E27FC236}">
                <a16:creationId xmlns:a16="http://schemas.microsoft.com/office/drawing/2014/main" id="{47F022FE-A9F6-32B0-1B95-D9B03E7B5409}"/>
              </a:ext>
            </a:extLst>
          </p:cNvPr>
          <p:cNvGraphicFramePr>
            <a:graphicFrameLocks noGrp="1"/>
          </p:cNvGraphicFramePr>
          <p:nvPr>
            <p:extLst>
              <p:ext uri="{D42A27DB-BD31-4B8C-83A1-F6EECF244321}">
                <p14:modId xmlns:p14="http://schemas.microsoft.com/office/powerpoint/2010/main" val="2513030556"/>
              </p:ext>
            </p:extLst>
          </p:nvPr>
        </p:nvGraphicFramePr>
        <p:xfrm>
          <a:off x="96141" y="436500"/>
          <a:ext cx="2657652" cy="4238583"/>
        </p:xfrm>
        <a:graphic>
          <a:graphicData uri="http://schemas.openxmlformats.org/drawingml/2006/table">
            <a:tbl>
              <a:tblPr firstRow="1" bandRow="1">
                <a:tableStyleId>{21E4AEA4-8DFA-4A89-87EB-49C32662AFE0}</a:tableStyleId>
              </a:tblPr>
              <a:tblGrid>
                <a:gridCol w="2657652">
                  <a:extLst>
                    <a:ext uri="{9D8B030D-6E8A-4147-A177-3AD203B41FA5}">
                      <a16:colId xmlns:a16="http://schemas.microsoft.com/office/drawing/2014/main" val="3566568678"/>
                    </a:ext>
                  </a:extLst>
                </a:gridCol>
              </a:tblGrid>
              <a:tr h="460580">
                <a:tc>
                  <a:txBody>
                    <a:bodyPr/>
                    <a:lstStyle/>
                    <a:p>
                      <a:pPr algn="ctr"/>
                      <a:r>
                        <a:rPr lang="en-MY" sz="2000" dirty="0"/>
                        <a:t>Datasets Used</a:t>
                      </a:r>
                    </a:p>
                  </a:txBody>
                  <a:tcPr>
                    <a:solidFill>
                      <a:schemeClr val="accent3">
                        <a:lumMod val="50000"/>
                      </a:schemeClr>
                    </a:solidFill>
                  </a:tcPr>
                </a:tc>
                <a:extLst>
                  <a:ext uri="{0D108BD9-81ED-4DB2-BD59-A6C34878D82A}">
                    <a16:rowId xmlns:a16="http://schemas.microsoft.com/office/drawing/2014/main" val="4240471648"/>
                  </a:ext>
                </a:extLst>
              </a:tr>
              <a:tr h="655531">
                <a:tc>
                  <a:txBody>
                    <a:bodyPr/>
                    <a:lstStyle/>
                    <a:p>
                      <a:r>
                        <a:rPr lang="en-MY"/>
                        <a:t>Customer</a:t>
                      </a:r>
                      <a:endParaRPr lang="en-MY" dirty="0"/>
                    </a:p>
                  </a:txBody>
                  <a:tcPr/>
                </a:tc>
                <a:extLst>
                  <a:ext uri="{0D108BD9-81ED-4DB2-BD59-A6C34878D82A}">
                    <a16:rowId xmlns:a16="http://schemas.microsoft.com/office/drawing/2014/main" val="2956277984"/>
                  </a:ext>
                </a:extLst>
              </a:tr>
              <a:tr h="65553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a:t>Order</a:t>
                      </a:r>
                    </a:p>
                    <a:p>
                      <a:r>
                        <a:rPr lang="en-MY"/>
                        <a:t>+</a:t>
                      </a:r>
                    </a:p>
                    <a:p>
                      <a:r>
                        <a:rPr lang="en-MY"/>
                        <a:t>Calendar</a:t>
                      </a:r>
                    </a:p>
                    <a:p>
                      <a:endParaRPr lang="en-MY" dirty="0"/>
                    </a:p>
                  </a:txBody>
                  <a:tcPr/>
                </a:tc>
                <a:extLst>
                  <a:ext uri="{0D108BD9-81ED-4DB2-BD59-A6C34878D82A}">
                    <a16:rowId xmlns:a16="http://schemas.microsoft.com/office/drawing/2014/main" val="577408970"/>
                  </a:ext>
                </a:extLst>
              </a:tr>
              <a:tr h="655531">
                <a:tc>
                  <a:txBody>
                    <a:bodyPr/>
                    <a:lstStyle/>
                    <a:p>
                      <a:r>
                        <a:rPr lang="en-MY"/>
                        <a:t>Order_detail</a:t>
                      </a:r>
                      <a:endParaRPr lang="en-MY" dirty="0"/>
                    </a:p>
                  </a:txBody>
                  <a:tcPr/>
                </a:tc>
                <a:extLst>
                  <a:ext uri="{0D108BD9-81ED-4DB2-BD59-A6C34878D82A}">
                    <a16:rowId xmlns:a16="http://schemas.microsoft.com/office/drawing/2014/main" val="3336012361"/>
                  </a:ext>
                </a:extLst>
              </a:tr>
              <a:tr h="655531">
                <a:tc>
                  <a:txBody>
                    <a:bodyPr/>
                    <a:lstStyle/>
                    <a:p>
                      <a:r>
                        <a:rPr lang="en-MY"/>
                        <a:t>Product</a:t>
                      </a:r>
                      <a:endParaRPr lang="en-MY" dirty="0"/>
                    </a:p>
                  </a:txBody>
                  <a:tcPr/>
                </a:tc>
                <a:extLst>
                  <a:ext uri="{0D108BD9-81ED-4DB2-BD59-A6C34878D82A}">
                    <a16:rowId xmlns:a16="http://schemas.microsoft.com/office/drawing/2014/main" val="2677297072"/>
                  </a:ext>
                </a:extLst>
              </a:tr>
              <a:tr h="866530">
                <a:tc>
                  <a:txBody>
                    <a:bodyPr/>
                    <a:lstStyle/>
                    <a:p>
                      <a:r>
                        <a:rPr lang="en-MY"/>
                        <a:t>Category</a:t>
                      </a:r>
                    </a:p>
                    <a:p>
                      <a:r>
                        <a:rPr lang="en-MY"/>
                        <a:t> </a:t>
                      </a:r>
                      <a:endParaRPr lang="en-MY" dirty="0"/>
                    </a:p>
                  </a:txBody>
                  <a:tcPr/>
                </a:tc>
                <a:extLst>
                  <a:ext uri="{0D108BD9-81ED-4DB2-BD59-A6C34878D82A}">
                    <a16:rowId xmlns:a16="http://schemas.microsoft.com/office/drawing/2014/main" val="3422826130"/>
                  </a:ext>
                </a:extLst>
              </a:tr>
            </a:tbl>
          </a:graphicData>
        </a:graphic>
      </p:graphicFrame>
    </p:spTree>
    <p:extLst>
      <p:ext uri="{BB962C8B-B14F-4D97-AF65-F5344CB8AC3E}">
        <p14:creationId xmlns:p14="http://schemas.microsoft.com/office/powerpoint/2010/main" val="17383499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C1A7DD38-CC0B-6537-97BC-55A768CA6C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031F5D-A081-5AF4-8540-1A2265DB9FD1}"/>
              </a:ext>
            </a:extLst>
          </p:cNvPr>
          <p:cNvSpPr txBox="1"/>
          <p:nvPr/>
        </p:nvSpPr>
        <p:spPr>
          <a:xfrm>
            <a:off x="713232" y="1806787"/>
            <a:ext cx="3566160" cy="1815882"/>
          </a:xfrm>
          <a:prstGeom prst="rect">
            <a:avLst/>
          </a:prstGeom>
          <a:noFill/>
        </p:spPr>
        <p:txBody>
          <a:bodyPr wrap="square">
            <a:spAutoFit/>
          </a:bodyPr>
          <a:lstStyle/>
          <a:p>
            <a:pPr marL="285750" indent="-285750" algn="ctr">
              <a:buFont typeface="Arial" panose="020B0604020202020204" pitchFamily="34" charset="0"/>
              <a:buChar char="•"/>
            </a:pPr>
            <a:r>
              <a:rPr lang="en-SG" dirty="0"/>
              <a:t>As a business </a:t>
            </a:r>
            <a:r>
              <a:rPr lang="en-SG" dirty="0" err="1"/>
              <a:t>analyst,I</a:t>
            </a:r>
            <a:r>
              <a:rPr lang="en-SG" dirty="0"/>
              <a:t> want a Tree chart in Power BI showing the top customers by the number of orders placed</a:t>
            </a:r>
            <a:r>
              <a:rPr lang="en-SG"/>
              <a:t>, So</a:t>
            </a:r>
            <a:r>
              <a:rPr lang="en-SG" dirty="0"/>
              <a:t> that I can identify key customer segments and inform strategies to enhance customer engagement and sales.</a:t>
            </a:r>
          </a:p>
          <a:p>
            <a:pPr algn="ctr"/>
            <a:endParaRPr lang="en-SG" dirty="0"/>
          </a:p>
        </p:txBody>
      </p:sp>
      <p:pic>
        <p:nvPicPr>
          <p:cNvPr id="6" name="Picture 5">
            <a:extLst>
              <a:ext uri="{FF2B5EF4-FFF2-40B4-BE49-F238E27FC236}">
                <a16:creationId xmlns:a16="http://schemas.microsoft.com/office/drawing/2014/main" id="{4341B2B0-3051-9A4E-B972-392DF687BD51}"/>
              </a:ext>
            </a:extLst>
          </p:cNvPr>
          <p:cNvPicPr>
            <a:picLocks noChangeAspect="1"/>
          </p:cNvPicPr>
          <p:nvPr/>
        </p:nvPicPr>
        <p:blipFill>
          <a:blip r:embed="rId3"/>
          <a:stretch>
            <a:fillRect/>
          </a:stretch>
        </p:blipFill>
        <p:spPr>
          <a:xfrm>
            <a:off x="4864609" y="1153516"/>
            <a:ext cx="3867912" cy="2836468"/>
          </a:xfrm>
          <a:prstGeom prst="rect">
            <a:avLst/>
          </a:prstGeom>
        </p:spPr>
      </p:pic>
    </p:spTree>
    <p:extLst>
      <p:ext uri="{BB962C8B-B14F-4D97-AF65-F5344CB8AC3E}">
        <p14:creationId xmlns:p14="http://schemas.microsoft.com/office/powerpoint/2010/main" val="4227102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737CB436-6FDC-3AE4-CB68-DEAF8E79ACBD}"/>
            </a:ext>
          </a:extLst>
        </p:cNvPr>
        <p:cNvGrpSpPr/>
        <p:nvPr/>
      </p:nvGrpSpPr>
      <p:grpSpPr>
        <a:xfrm>
          <a:off x="0" y="0"/>
          <a:ext cx="0" cy="0"/>
          <a:chOff x="0" y="0"/>
          <a:chExt cx="0" cy="0"/>
        </a:xfrm>
      </p:grpSpPr>
      <p:pic>
        <p:nvPicPr>
          <p:cNvPr id="5" name="Picture 4" descr="A screenshot of a chat&#10;&#10;Description automatically generated">
            <a:extLst>
              <a:ext uri="{FF2B5EF4-FFF2-40B4-BE49-F238E27FC236}">
                <a16:creationId xmlns:a16="http://schemas.microsoft.com/office/drawing/2014/main" id="{252AE281-5E7D-B31F-75F5-C6F132404EE3}"/>
              </a:ext>
            </a:extLst>
          </p:cNvPr>
          <p:cNvPicPr>
            <a:picLocks noChangeAspect="1"/>
          </p:cNvPicPr>
          <p:nvPr/>
        </p:nvPicPr>
        <p:blipFill>
          <a:blip r:embed="rId3"/>
          <a:stretch>
            <a:fillRect/>
          </a:stretch>
        </p:blipFill>
        <p:spPr>
          <a:xfrm>
            <a:off x="0" y="1136746"/>
            <a:ext cx="9144000" cy="3840480"/>
          </a:xfrm>
          <a:prstGeom prst="rect">
            <a:avLst/>
          </a:prstGeom>
        </p:spPr>
      </p:pic>
      <p:sp>
        <p:nvSpPr>
          <p:cNvPr id="7" name="Google Shape;282;p23">
            <a:extLst>
              <a:ext uri="{FF2B5EF4-FFF2-40B4-BE49-F238E27FC236}">
                <a16:creationId xmlns:a16="http://schemas.microsoft.com/office/drawing/2014/main" id="{D5822C4D-0D2B-9068-86AB-A6FA589AAC22}"/>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Product Backlog</a:t>
            </a:r>
            <a:r>
              <a:rPr lang="en" dirty="0"/>
              <a:t> (Trello board)</a:t>
            </a:r>
            <a:endParaRPr lang="en"/>
          </a:p>
        </p:txBody>
      </p:sp>
    </p:spTree>
    <p:extLst>
      <p:ext uri="{BB962C8B-B14F-4D97-AF65-F5344CB8AC3E}">
        <p14:creationId xmlns:p14="http://schemas.microsoft.com/office/powerpoint/2010/main" val="37924621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C1A7DD38-CC0B-6537-97BC-55A768CA6C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031F5D-A081-5AF4-8540-1A2265DB9FD1}"/>
              </a:ext>
            </a:extLst>
          </p:cNvPr>
          <p:cNvSpPr txBox="1"/>
          <p:nvPr/>
        </p:nvSpPr>
        <p:spPr>
          <a:xfrm>
            <a:off x="822960" y="1131090"/>
            <a:ext cx="3282696" cy="2677656"/>
          </a:xfrm>
          <a:prstGeom prst="rect">
            <a:avLst/>
          </a:prstGeom>
          <a:noFill/>
        </p:spPr>
        <p:txBody>
          <a:bodyPr wrap="square">
            <a:spAutoFit/>
          </a:bodyPr>
          <a:lstStyle/>
          <a:p>
            <a:pPr algn="ctr"/>
            <a:endParaRPr lang="en-SG" dirty="0"/>
          </a:p>
          <a:p>
            <a:pPr algn="ctr"/>
            <a:r>
              <a:rPr lang="en-SG" dirty="0"/>
              <a:t>As a business </a:t>
            </a:r>
            <a:r>
              <a:rPr lang="en-SG" dirty="0" err="1"/>
              <a:t>analyst,I</a:t>
            </a:r>
            <a:r>
              <a:rPr lang="en-SG" dirty="0"/>
              <a:t> want a dashboard in Power BI that visualizes customer demographics, including a map for geographical distribution and if possible a segmented bar charts for other demographic </a:t>
            </a:r>
            <a:r>
              <a:rPr lang="en-SG" dirty="0" err="1"/>
              <a:t>variables,So</a:t>
            </a:r>
            <a:r>
              <a:rPr lang="en-SG" dirty="0"/>
              <a:t> that I can understand the diversity of our customer base and provide insights for personalized marketing and product development.</a:t>
            </a:r>
          </a:p>
          <a:p>
            <a:pPr algn="ctr"/>
            <a:endParaRPr lang="en-SG" dirty="0"/>
          </a:p>
        </p:txBody>
      </p:sp>
      <p:pic>
        <p:nvPicPr>
          <p:cNvPr id="4" name="Picture 3">
            <a:extLst>
              <a:ext uri="{FF2B5EF4-FFF2-40B4-BE49-F238E27FC236}">
                <a16:creationId xmlns:a16="http://schemas.microsoft.com/office/drawing/2014/main" id="{94E0E4DE-3A2D-DAE0-C863-85FBA38A94A2}"/>
              </a:ext>
            </a:extLst>
          </p:cNvPr>
          <p:cNvPicPr>
            <a:picLocks noChangeAspect="1"/>
          </p:cNvPicPr>
          <p:nvPr/>
        </p:nvPicPr>
        <p:blipFill>
          <a:blip r:embed="rId3"/>
          <a:stretch>
            <a:fillRect/>
          </a:stretch>
        </p:blipFill>
        <p:spPr>
          <a:xfrm>
            <a:off x="4572000" y="1380102"/>
            <a:ext cx="3783513" cy="2179632"/>
          </a:xfrm>
          <a:prstGeom prst="rect">
            <a:avLst/>
          </a:prstGeom>
        </p:spPr>
      </p:pic>
    </p:spTree>
    <p:extLst>
      <p:ext uri="{BB962C8B-B14F-4D97-AF65-F5344CB8AC3E}">
        <p14:creationId xmlns:p14="http://schemas.microsoft.com/office/powerpoint/2010/main" val="10654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C1A7DD38-CC0B-6537-97BC-55A768CA6C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031F5D-A081-5AF4-8540-1A2265DB9FD1}"/>
              </a:ext>
            </a:extLst>
          </p:cNvPr>
          <p:cNvSpPr txBox="1"/>
          <p:nvPr/>
        </p:nvSpPr>
        <p:spPr>
          <a:xfrm>
            <a:off x="1773936" y="1042416"/>
            <a:ext cx="5596128" cy="738664"/>
          </a:xfrm>
          <a:prstGeom prst="rect">
            <a:avLst/>
          </a:prstGeom>
          <a:noFill/>
        </p:spPr>
        <p:txBody>
          <a:bodyPr wrap="square">
            <a:spAutoFit/>
          </a:bodyPr>
          <a:lstStyle/>
          <a:p>
            <a:pPr algn="ctr"/>
            <a:r>
              <a:rPr lang="en-SG" dirty="0"/>
              <a:t>As a business analyst, I want to </a:t>
            </a:r>
            <a:r>
              <a:rPr lang="en-SG" dirty="0" err="1"/>
              <a:t>analyze</a:t>
            </a:r>
            <a:r>
              <a:rPr lang="en-SG" dirty="0"/>
              <a:t> order status through a table chart in Power </a:t>
            </a:r>
            <a:r>
              <a:rPr lang="en-SG" dirty="0" err="1"/>
              <a:t>BI,So</a:t>
            </a:r>
            <a:r>
              <a:rPr lang="en-SG" dirty="0"/>
              <a:t> that I can track order fulfilment efficiency, identify bottlenecks, and suggest improvements to the sales process.</a:t>
            </a:r>
          </a:p>
        </p:txBody>
      </p:sp>
      <p:pic>
        <p:nvPicPr>
          <p:cNvPr id="4" name="Picture 3">
            <a:extLst>
              <a:ext uri="{FF2B5EF4-FFF2-40B4-BE49-F238E27FC236}">
                <a16:creationId xmlns:a16="http://schemas.microsoft.com/office/drawing/2014/main" id="{7A2F8012-5880-27F5-2647-296C9D441878}"/>
              </a:ext>
            </a:extLst>
          </p:cNvPr>
          <p:cNvPicPr>
            <a:picLocks noChangeAspect="1"/>
          </p:cNvPicPr>
          <p:nvPr/>
        </p:nvPicPr>
        <p:blipFill>
          <a:blip r:embed="rId3"/>
          <a:stretch>
            <a:fillRect/>
          </a:stretch>
        </p:blipFill>
        <p:spPr>
          <a:xfrm>
            <a:off x="0" y="2016253"/>
            <a:ext cx="9144716" cy="1601429"/>
          </a:xfrm>
          <a:prstGeom prst="rect">
            <a:avLst/>
          </a:prstGeom>
        </p:spPr>
      </p:pic>
    </p:spTree>
    <p:extLst>
      <p:ext uri="{BB962C8B-B14F-4D97-AF65-F5344CB8AC3E}">
        <p14:creationId xmlns:p14="http://schemas.microsoft.com/office/powerpoint/2010/main" val="20768157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C1A7DD38-CC0B-6537-97BC-55A768CA6C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031F5D-A081-5AF4-8540-1A2265DB9FD1}"/>
              </a:ext>
            </a:extLst>
          </p:cNvPr>
          <p:cNvSpPr txBox="1"/>
          <p:nvPr/>
        </p:nvSpPr>
        <p:spPr>
          <a:xfrm>
            <a:off x="184822" y="1231759"/>
            <a:ext cx="3282696" cy="2462213"/>
          </a:xfrm>
          <a:prstGeom prst="rect">
            <a:avLst/>
          </a:prstGeom>
          <a:noFill/>
        </p:spPr>
        <p:txBody>
          <a:bodyPr wrap="square">
            <a:spAutoFit/>
          </a:bodyPr>
          <a:lstStyle/>
          <a:p>
            <a:pPr algn="ctr"/>
            <a:r>
              <a:rPr lang="en-SG" dirty="0"/>
              <a:t>As a business </a:t>
            </a:r>
            <a:r>
              <a:rPr lang="en-SG" dirty="0" err="1"/>
              <a:t>analyst,I</a:t>
            </a:r>
            <a:r>
              <a:rPr lang="en-SG" dirty="0"/>
              <a:t> want a line chart in Power BI that tracks customer purchase trends over time across different product categories using the Northwind Traders </a:t>
            </a:r>
            <a:r>
              <a:rPr lang="en-SG" dirty="0" err="1"/>
              <a:t>dataset,So</a:t>
            </a:r>
            <a:r>
              <a:rPr lang="en-SG" dirty="0"/>
              <a:t> that I can </a:t>
            </a:r>
            <a:r>
              <a:rPr lang="en-SG" dirty="0" err="1"/>
              <a:t>analyze</a:t>
            </a:r>
            <a:r>
              <a:rPr lang="en-SG" dirty="0"/>
              <a:t> how different customer segments contribute to overall profit performance, identify purchasing patterns and </a:t>
            </a:r>
            <a:r>
              <a:rPr lang="en-SG" dirty="0" err="1"/>
              <a:t>behaviors</a:t>
            </a:r>
            <a:r>
              <a:rPr lang="en-SG" dirty="0"/>
              <a:t>, and provide insights for customer-centric strategies and product offerings.</a:t>
            </a:r>
          </a:p>
        </p:txBody>
      </p:sp>
      <p:pic>
        <p:nvPicPr>
          <p:cNvPr id="4" name="Picture 3">
            <a:extLst>
              <a:ext uri="{FF2B5EF4-FFF2-40B4-BE49-F238E27FC236}">
                <a16:creationId xmlns:a16="http://schemas.microsoft.com/office/drawing/2014/main" id="{AA6EAB37-CA8F-F6FD-45B9-3C922F35CBEA}"/>
              </a:ext>
            </a:extLst>
          </p:cNvPr>
          <p:cNvPicPr>
            <a:picLocks noChangeAspect="1"/>
          </p:cNvPicPr>
          <p:nvPr/>
        </p:nvPicPr>
        <p:blipFill>
          <a:blip r:embed="rId3"/>
          <a:stretch>
            <a:fillRect/>
          </a:stretch>
        </p:blipFill>
        <p:spPr>
          <a:xfrm>
            <a:off x="3684268" y="564247"/>
            <a:ext cx="5191850" cy="1552792"/>
          </a:xfrm>
          <a:prstGeom prst="rect">
            <a:avLst/>
          </a:prstGeom>
        </p:spPr>
      </p:pic>
      <p:pic>
        <p:nvPicPr>
          <p:cNvPr id="8" name="Picture 7">
            <a:extLst>
              <a:ext uri="{FF2B5EF4-FFF2-40B4-BE49-F238E27FC236}">
                <a16:creationId xmlns:a16="http://schemas.microsoft.com/office/drawing/2014/main" id="{F2DD9E60-0323-0C32-B5C5-7DAD16741795}"/>
              </a:ext>
            </a:extLst>
          </p:cNvPr>
          <p:cNvPicPr>
            <a:picLocks noChangeAspect="1"/>
          </p:cNvPicPr>
          <p:nvPr/>
        </p:nvPicPr>
        <p:blipFill>
          <a:blip r:embed="rId4"/>
          <a:stretch>
            <a:fillRect/>
          </a:stretch>
        </p:blipFill>
        <p:spPr>
          <a:xfrm>
            <a:off x="3684268" y="2571750"/>
            <a:ext cx="5210902" cy="1848108"/>
          </a:xfrm>
          <a:prstGeom prst="rect">
            <a:avLst/>
          </a:prstGeom>
        </p:spPr>
      </p:pic>
    </p:spTree>
    <p:extLst>
      <p:ext uri="{BB962C8B-B14F-4D97-AF65-F5344CB8AC3E}">
        <p14:creationId xmlns:p14="http://schemas.microsoft.com/office/powerpoint/2010/main" val="2680317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C1A7DD38-CC0B-6537-97BC-55A768CA6C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031F5D-A081-5AF4-8540-1A2265DB9FD1}"/>
              </a:ext>
            </a:extLst>
          </p:cNvPr>
          <p:cNvSpPr txBox="1"/>
          <p:nvPr/>
        </p:nvSpPr>
        <p:spPr>
          <a:xfrm>
            <a:off x="1289304" y="1986973"/>
            <a:ext cx="3282696" cy="1169551"/>
          </a:xfrm>
          <a:prstGeom prst="rect">
            <a:avLst/>
          </a:prstGeom>
          <a:noFill/>
        </p:spPr>
        <p:txBody>
          <a:bodyPr wrap="square">
            <a:spAutoFit/>
          </a:bodyPr>
          <a:lstStyle/>
          <a:p>
            <a:pPr algn="ctr"/>
            <a:r>
              <a:rPr lang="en-SG" dirty="0"/>
              <a:t>As a business </a:t>
            </a:r>
            <a:r>
              <a:rPr lang="en-SG" dirty="0" err="1"/>
              <a:t>analyst,I</a:t>
            </a:r>
            <a:r>
              <a:rPr lang="en-SG" dirty="0"/>
              <a:t> want interactive filters and slicers in the </a:t>
            </a:r>
            <a:r>
              <a:rPr lang="en-SG" dirty="0" err="1"/>
              <a:t>dashboard,So</a:t>
            </a:r>
            <a:r>
              <a:rPr lang="en-SG" dirty="0"/>
              <a:t> that I can segment and explore the data dynamically, enabling more in-depth and customized analysis.</a:t>
            </a:r>
          </a:p>
        </p:txBody>
      </p:sp>
      <p:pic>
        <p:nvPicPr>
          <p:cNvPr id="7" name="Picture 6">
            <a:extLst>
              <a:ext uri="{FF2B5EF4-FFF2-40B4-BE49-F238E27FC236}">
                <a16:creationId xmlns:a16="http://schemas.microsoft.com/office/drawing/2014/main" id="{F65B3F9B-EA52-487D-748D-CE8806826A26}"/>
              </a:ext>
            </a:extLst>
          </p:cNvPr>
          <p:cNvPicPr>
            <a:picLocks noChangeAspect="1"/>
          </p:cNvPicPr>
          <p:nvPr/>
        </p:nvPicPr>
        <p:blipFill>
          <a:blip r:embed="rId3"/>
          <a:stretch>
            <a:fillRect/>
          </a:stretch>
        </p:blipFill>
        <p:spPr>
          <a:xfrm>
            <a:off x="5669359" y="439693"/>
            <a:ext cx="2011601" cy="4264113"/>
          </a:xfrm>
          <a:prstGeom prst="rect">
            <a:avLst/>
          </a:prstGeom>
        </p:spPr>
      </p:pic>
    </p:spTree>
    <p:extLst>
      <p:ext uri="{BB962C8B-B14F-4D97-AF65-F5344CB8AC3E}">
        <p14:creationId xmlns:p14="http://schemas.microsoft.com/office/powerpoint/2010/main" val="20414182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C1A7DD38-CC0B-6537-97BC-55A768CA6C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031F5D-A081-5AF4-8540-1A2265DB9FD1}"/>
              </a:ext>
            </a:extLst>
          </p:cNvPr>
          <p:cNvSpPr txBox="1"/>
          <p:nvPr/>
        </p:nvSpPr>
        <p:spPr>
          <a:xfrm>
            <a:off x="1289304" y="1484082"/>
            <a:ext cx="3282696" cy="1815882"/>
          </a:xfrm>
          <a:prstGeom prst="rect">
            <a:avLst/>
          </a:prstGeom>
          <a:noFill/>
        </p:spPr>
        <p:txBody>
          <a:bodyPr wrap="square">
            <a:spAutoFit/>
          </a:bodyPr>
          <a:lstStyle/>
          <a:p>
            <a:pPr algn="ctr"/>
            <a:r>
              <a:rPr lang="en-US" dirty="0"/>
              <a:t>As a business analyst, I want to analyze the customer purchase patterns and shipping volume so that I can understand the behavior of our customer base, optimize inventory management, and develop targeted strategies to increase customer retention and satisfaction.</a:t>
            </a:r>
          </a:p>
        </p:txBody>
      </p:sp>
      <p:pic>
        <p:nvPicPr>
          <p:cNvPr id="4" name="Picture 3">
            <a:extLst>
              <a:ext uri="{FF2B5EF4-FFF2-40B4-BE49-F238E27FC236}">
                <a16:creationId xmlns:a16="http://schemas.microsoft.com/office/drawing/2014/main" id="{7554788A-7DCD-AD89-2AFC-CB04A27583B2}"/>
              </a:ext>
            </a:extLst>
          </p:cNvPr>
          <p:cNvPicPr>
            <a:picLocks noChangeAspect="1"/>
          </p:cNvPicPr>
          <p:nvPr/>
        </p:nvPicPr>
        <p:blipFill>
          <a:blip r:embed="rId3"/>
          <a:stretch>
            <a:fillRect/>
          </a:stretch>
        </p:blipFill>
        <p:spPr>
          <a:xfrm>
            <a:off x="5391040" y="974671"/>
            <a:ext cx="2235055" cy="2834705"/>
          </a:xfrm>
          <a:prstGeom prst="rect">
            <a:avLst/>
          </a:prstGeom>
        </p:spPr>
      </p:pic>
    </p:spTree>
    <p:extLst>
      <p:ext uri="{BB962C8B-B14F-4D97-AF65-F5344CB8AC3E}">
        <p14:creationId xmlns:p14="http://schemas.microsoft.com/office/powerpoint/2010/main" val="10944191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44"/>
          <p:cNvSpPr txBox="1">
            <a:spLocks noGrp="1"/>
          </p:cNvSpPr>
          <p:nvPr>
            <p:ph type="title"/>
          </p:nvPr>
        </p:nvSpPr>
        <p:spPr>
          <a:xfrm>
            <a:off x="470400" y="525850"/>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a:t>Links to Snowflake, GitHub, Trello Board</a:t>
            </a:r>
            <a:endParaRPr/>
          </a:p>
        </p:txBody>
      </p:sp>
      <p:grpSp>
        <p:nvGrpSpPr>
          <p:cNvPr id="1601" name="Google Shape;1601;p44"/>
          <p:cNvGrpSpPr/>
          <p:nvPr/>
        </p:nvGrpSpPr>
        <p:grpSpPr>
          <a:xfrm>
            <a:off x="1423339" y="1796358"/>
            <a:ext cx="6526061" cy="587447"/>
            <a:chOff x="1189085" y="1565900"/>
            <a:chExt cx="6526061" cy="587447"/>
          </a:xfrm>
        </p:grpSpPr>
        <p:grpSp>
          <p:nvGrpSpPr>
            <p:cNvPr id="1602" name="Google Shape;1602;p44"/>
            <p:cNvGrpSpPr/>
            <p:nvPr/>
          </p:nvGrpSpPr>
          <p:grpSpPr>
            <a:xfrm>
              <a:off x="1189085" y="1565900"/>
              <a:ext cx="1919940" cy="587447"/>
              <a:chOff x="456400" y="1337300"/>
              <a:chExt cx="1919940" cy="587447"/>
            </a:xfrm>
          </p:grpSpPr>
          <p:sp>
            <p:nvSpPr>
              <p:cNvPr id="1603" name="Google Shape;1603;p44"/>
              <p:cNvSpPr/>
              <p:nvPr/>
            </p:nvSpPr>
            <p:spPr>
              <a:xfrm>
                <a:off x="456400" y="1337300"/>
                <a:ext cx="1919940" cy="587447"/>
              </a:xfrm>
              <a:custGeom>
                <a:avLst/>
                <a:gdLst/>
                <a:ahLst/>
                <a:cxnLst/>
                <a:rect l="l" t="t" r="r" b="b"/>
                <a:pathLst>
                  <a:path w="39509" h="16301" extrusionOk="0">
                    <a:moveTo>
                      <a:pt x="1" y="0"/>
                    </a:moveTo>
                    <a:lnTo>
                      <a:pt x="1" y="11038"/>
                    </a:lnTo>
                    <a:cubicBezTo>
                      <a:pt x="1" y="13943"/>
                      <a:pt x="2285" y="16300"/>
                      <a:pt x="5172" y="16300"/>
                    </a:cubicBezTo>
                    <a:lnTo>
                      <a:pt x="39509" y="16300"/>
                    </a:lnTo>
                    <a:lnTo>
                      <a:pt x="39509" y="5190"/>
                    </a:lnTo>
                    <a:cubicBezTo>
                      <a:pt x="39509" y="2284"/>
                      <a:pt x="37225" y="0"/>
                      <a:pt x="34337" y="0"/>
                    </a:cubicBezTo>
                    <a:close/>
                  </a:path>
                </a:pathLst>
              </a:custGeom>
              <a:solidFill>
                <a:srgbClr val="796295"/>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800">
                  <a:solidFill>
                    <a:schemeClr val="lt1"/>
                  </a:solidFill>
                  <a:latin typeface="Fira Sans Extra Condensed"/>
                  <a:ea typeface="Fira Sans Extra Condensed"/>
                  <a:cs typeface="Fira Sans Extra Condensed"/>
                  <a:sym typeface="Fira Sans Extra Condensed"/>
                </a:endParaRPr>
              </a:p>
            </p:txBody>
          </p:sp>
          <p:sp>
            <p:nvSpPr>
              <p:cNvPr id="1604" name="Google Shape;1604;p44"/>
              <p:cNvSpPr/>
              <p:nvPr/>
            </p:nvSpPr>
            <p:spPr>
              <a:xfrm>
                <a:off x="840330" y="1515750"/>
                <a:ext cx="71138" cy="219324"/>
              </a:xfrm>
              <a:custGeom>
                <a:avLst/>
                <a:gdLst/>
                <a:ahLst/>
                <a:cxnLst/>
                <a:rect l="l" t="t" r="r" b="b"/>
                <a:pathLst>
                  <a:path w="1974" h="6086" extrusionOk="0">
                    <a:moveTo>
                      <a:pt x="1682" y="311"/>
                    </a:moveTo>
                    <a:lnTo>
                      <a:pt x="1682" y="5793"/>
                    </a:lnTo>
                    <a:lnTo>
                      <a:pt x="311" y="5793"/>
                    </a:lnTo>
                    <a:lnTo>
                      <a:pt x="311" y="311"/>
                    </a:lnTo>
                    <a:close/>
                    <a:moveTo>
                      <a:pt x="0" y="0"/>
                    </a:moveTo>
                    <a:lnTo>
                      <a:pt x="0" y="6086"/>
                    </a:lnTo>
                    <a:lnTo>
                      <a:pt x="1974" y="6086"/>
                    </a:lnTo>
                    <a:lnTo>
                      <a:pt x="19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4"/>
              <p:cNvSpPr/>
              <p:nvPr/>
            </p:nvSpPr>
            <p:spPr>
              <a:xfrm>
                <a:off x="763284" y="1567750"/>
                <a:ext cx="71823" cy="167322"/>
              </a:xfrm>
              <a:custGeom>
                <a:avLst/>
                <a:gdLst/>
                <a:ahLst/>
                <a:cxnLst/>
                <a:rect l="l" t="t" r="r" b="b"/>
                <a:pathLst>
                  <a:path w="1993" h="4643" extrusionOk="0">
                    <a:moveTo>
                      <a:pt x="1682" y="312"/>
                    </a:moveTo>
                    <a:lnTo>
                      <a:pt x="1682" y="4350"/>
                    </a:lnTo>
                    <a:lnTo>
                      <a:pt x="311" y="4350"/>
                    </a:lnTo>
                    <a:lnTo>
                      <a:pt x="311" y="312"/>
                    </a:lnTo>
                    <a:close/>
                    <a:moveTo>
                      <a:pt x="0" y="1"/>
                    </a:moveTo>
                    <a:lnTo>
                      <a:pt x="0" y="4643"/>
                    </a:lnTo>
                    <a:lnTo>
                      <a:pt x="1992" y="4643"/>
                    </a:lnTo>
                    <a:lnTo>
                      <a:pt x="19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4"/>
              <p:cNvSpPr/>
              <p:nvPr/>
            </p:nvSpPr>
            <p:spPr>
              <a:xfrm>
                <a:off x="683608" y="1619785"/>
                <a:ext cx="71823" cy="115284"/>
              </a:xfrm>
              <a:custGeom>
                <a:avLst/>
                <a:gdLst/>
                <a:ahLst/>
                <a:cxnLst/>
                <a:rect l="l" t="t" r="r" b="b"/>
                <a:pathLst>
                  <a:path w="1993" h="3199" extrusionOk="0">
                    <a:moveTo>
                      <a:pt x="1681" y="311"/>
                    </a:moveTo>
                    <a:lnTo>
                      <a:pt x="1681" y="2906"/>
                    </a:lnTo>
                    <a:lnTo>
                      <a:pt x="311" y="2906"/>
                    </a:lnTo>
                    <a:lnTo>
                      <a:pt x="311" y="311"/>
                    </a:lnTo>
                    <a:close/>
                    <a:moveTo>
                      <a:pt x="0" y="1"/>
                    </a:moveTo>
                    <a:lnTo>
                      <a:pt x="0" y="3199"/>
                    </a:lnTo>
                    <a:lnTo>
                      <a:pt x="1992" y="3199"/>
                    </a:lnTo>
                    <a:lnTo>
                      <a:pt x="19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4"/>
              <p:cNvSpPr/>
              <p:nvPr/>
            </p:nvSpPr>
            <p:spPr>
              <a:xfrm>
                <a:off x="653951" y="1455174"/>
                <a:ext cx="183791" cy="137663"/>
              </a:xfrm>
              <a:custGeom>
                <a:avLst/>
                <a:gdLst/>
                <a:ahLst/>
                <a:cxnLst/>
                <a:rect l="l" t="t" r="r" b="b"/>
                <a:pathLst>
                  <a:path w="5100" h="3820" extrusionOk="0">
                    <a:moveTo>
                      <a:pt x="4789" y="384"/>
                    </a:moveTo>
                    <a:lnTo>
                      <a:pt x="4789" y="1078"/>
                    </a:lnTo>
                    <a:lnTo>
                      <a:pt x="4642" y="1005"/>
                    </a:lnTo>
                    <a:lnTo>
                      <a:pt x="4478" y="1151"/>
                    </a:lnTo>
                    <a:cubicBezTo>
                      <a:pt x="4332" y="1371"/>
                      <a:pt x="3656" y="2211"/>
                      <a:pt x="2048" y="2833"/>
                    </a:cubicBezTo>
                    <a:cubicBezTo>
                      <a:pt x="2742" y="2284"/>
                      <a:pt x="3656" y="1535"/>
                      <a:pt x="4021" y="768"/>
                    </a:cubicBezTo>
                    <a:lnTo>
                      <a:pt x="4112" y="621"/>
                    </a:lnTo>
                    <a:lnTo>
                      <a:pt x="3948" y="548"/>
                    </a:lnTo>
                    <a:lnTo>
                      <a:pt x="4789" y="384"/>
                    </a:lnTo>
                    <a:close/>
                    <a:moveTo>
                      <a:pt x="5099" y="0"/>
                    </a:moveTo>
                    <a:lnTo>
                      <a:pt x="3107" y="311"/>
                    </a:lnTo>
                    <a:lnTo>
                      <a:pt x="3729" y="768"/>
                    </a:lnTo>
                    <a:cubicBezTo>
                      <a:pt x="3034" y="1919"/>
                      <a:pt x="988" y="3198"/>
                      <a:pt x="915" y="3198"/>
                    </a:cubicBezTo>
                    <a:lnTo>
                      <a:pt x="1" y="3819"/>
                    </a:lnTo>
                    <a:lnTo>
                      <a:pt x="1061" y="3509"/>
                    </a:lnTo>
                    <a:cubicBezTo>
                      <a:pt x="3272" y="2906"/>
                      <a:pt x="4332" y="1828"/>
                      <a:pt x="4642" y="1462"/>
                    </a:cubicBezTo>
                    <a:lnTo>
                      <a:pt x="5099" y="1681"/>
                    </a:lnTo>
                    <a:lnTo>
                      <a:pt x="50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8" name="Google Shape;1608;p44"/>
            <p:cNvSpPr txBox="1"/>
            <p:nvPr/>
          </p:nvSpPr>
          <p:spPr>
            <a:xfrm>
              <a:off x="1724200" y="1675188"/>
              <a:ext cx="1384800" cy="36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Fira Sans Extra Condensed"/>
                  <a:ea typeface="Fira Sans Extra Condensed"/>
                  <a:cs typeface="Fira Sans Extra Condensed"/>
                  <a:sym typeface="Fira Sans Extra Condensed"/>
                </a:rPr>
                <a:t>Trello Board</a:t>
              </a:r>
              <a:endParaRPr sz="1800">
                <a:solidFill>
                  <a:schemeClr val="lt1"/>
                </a:solidFill>
                <a:latin typeface="Fira Sans Extra Condensed"/>
                <a:ea typeface="Fira Sans Extra Condensed"/>
                <a:cs typeface="Fira Sans Extra Condensed"/>
                <a:sym typeface="Fira Sans Extra Condensed"/>
              </a:endParaRPr>
            </a:p>
          </p:txBody>
        </p:sp>
        <p:sp>
          <p:nvSpPr>
            <p:cNvPr id="1609" name="Google Shape;1609;p44"/>
            <p:cNvSpPr/>
            <p:nvPr/>
          </p:nvSpPr>
          <p:spPr>
            <a:xfrm>
              <a:off x="3740446" y="1622588"/>
              <a:ext cx="3974700" cy="478500"/>
            </a:xfrm>
            <a:prstGeom prst="roundRect">
              <a:avLst>
                <a:gd name="adj" fmla="val 0"/>
              </a:avLst>
            </a:prstGeom>
            <a:noFill/>
            <a:ln>
              <a:noFill/>
            </a:ln>
          </p:spPr>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MY" sz="1200">
                  <a:latin typeface="Roboto"/>
                  <a:ea typeface="Roboto"/>
                  <a:cs typeface="Roboto"/>
                  <a:sym typeface="Roboto"/>
                  <a:hlinkClick r:id="rId3"/>
                </a:rPr>
                <a:t>https://trello.com/b/hibk1Q4H/ado-sprint-planning</a:t>
              </a:r>
              <a:endParaRPr lang="en-MY" sz="1200">
                <a:latin typeface="Roboto"/>
                <a:ea typeface="Roboto"/>
                <a:cs typeface="Roboto"/>
                <a:sym typeface="Roboto"/>
              </a:endParaRPr>
            </a:p>
          </p:txBody>
        </p:sp>
        <p:cxnSp>
          <p:nvCxnSpPr>
            <p:cNvPr id="1610" name="Google Shape;1610;p44"/>
            <p:cNvCxnSpPr>
              <a:cxnSpLocks/>
              <a:stCxn id="1608" idx="3"/>
              <a:endCxn id="1609" idx="1"/>
            </p:cNvCxnSpPr>
            <p:nvPr/>
          </p:nvCxnSpPr>
          <p:spPr>
            <a:xfrm>
              <a:off x="3109000" y="1856088"/>
              <a:ext cx="631446" cy="5750"/>
            </a:xfrm>
            <a:prstGeom prst="straightConnector1">
              <a:avLst/>
            </a:prstGeom>
            <a:noFill/>
            <a:ln w="19050" cap="flat" cmpd="sng">
              <a:solidFill>
                <a:srgbClr val="777693"/>
              </a:solidFill>
              <a:prstDash val="solid"/>
              <a:round/>
              <a:headEnd type="none" w="med" len="med"/>
              <a:tailEnd type="oval" w="med" len="med"/>
            </a:ln>
          </p:spPr>
        </p:cxnSp>
      </p:grpSp>
      <p:grpSp>
        <p:nvGrpSpPr>
          <p:cNvPr id="1611" name="Google Shape;1611;p44"/>
          <p:cNvGrpSpPr/>
          <p:nvPr/>
        </p:nvGrpSpPr>
        <p:grpSpPr>
          <a:xfrm>
            <a:off x="3030713" y="2459931"/>
            <a:ext cx="6500579" cy="587447"/>
            <a:chOff x="2796459" y="2229473"/>
            <a:chExt cx="6500579" cy="587447"/>
          </a:xfrm>
        </p:grpSpPr>
        <p:grpSp>
          <p:nvGrpSpPr>
            <p:cNvPr id="1612" name="Google Shape;1612;p44"/>
            <p:cNvGrpSpPr/>
            <p:nvPr/>
          </p:nvGrpSpPr>
          <p:grpSpPr>
            <a:xfrm>
              <a:off x="2796459" y="2229473"/>
              <a:ext cx="1919955" cy="587447"/>
              <a:chOff x="2063774" y="1924673"/>
              <a:chExt cx="1919955" cy="587447"/>
            </a:xfrm>
          </p:grpSpPr>
          <p:sp>
            <p:nvSpPr>
              <p:cNvPr id="1613" name="Google Shape;1613;p44"/>
              <p:cNvSpPr/>
              <p:nvPr/>
            </p:nvSpPr>
            <p:spPr>
              <a:xfrm>
                <a:off x="2063774" y="1924673"/>
                <a:ext cx="1919955" cy="587447"/>
              </a:xfrm>
              <a:custGeom>
                <a:avLst/>
                <a:gdLst/>
                <a:ahLst/>
                <a:cxnLst/>
                <a:rect l="l" t="t" r="r" b="b"/>
                <a:pathLst>
                  <a:path w="39601" h="16301" extrusionOk="0">
                    <a:moveTo>
                      <a:pt x="1" y="0"/>
                    </a:moveTo>
                    <a:lnTo>
                      <a:pt x="1" y="11038"/>
                    </a:lnTo>
                    <a:cubicBezTo>
                      <a:pt x="1" y="13925"/>
                      <a:pt x="2358" y="16301"/>
                      <a:pt x="5245" y="16301"/>
                    </a:cubicBezTo>
                    <a:lnTo>
                      <a:pt x="39600" y="16301"/>
                    </a:lnTo>
                    <a:lnTo>
                      <a:pt x="39600" y="5172"/>
                    </a:lnTo>
                    <a:cubicBezTo>
                      <a:pt x="39600" y="2285"/>
                      <a:pt x="37316" y="0"/>
                      <a:pt x="34410" y="0"/>
                    </a:cubicBezTo>
                    <a:close/>
                  </a:path>
                </a:pathLst>
              </a:custGeom>
              <a:solidFill>
                <a:srgbClr val="4F6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4"/>
              <p:cNvSpPr/>
              <p:nvPr/>
            </p:nvSpPr>
            <p:spPr>
              <a:xfrm>
                <a:off x="2246331" y="2084035"/>
                <a:ext cx="268732" cy="266101"/>
              </a:xfrm>
              <a:custGeom>
                <a:avLst/>
                <a:gdLst/>
                <a:ahLst/>
                <a:cxnLst/>
                <a:rect l="l" t="t" r="r" b="b"/>
                <a:pathLst>
                  <a:path w="7457" h="7384" extrusionOk="0">
                    <a:moveTo>
                      <a:pt x="3729" y="2047"/>
                    </a:moveTo>
                    <a:cubicBezTo>
                      <a:pt x="4642" y="2047"/>
                      <a:pt x="5318" y="2815"/>
                      <a:pt x="5318" y="3729"/>
                    </a:cubicBezTo>
                    <a:cubicBezTo>
                      <a:pt x="5318" y="4569"/>
                      <a:pt x="4642" y="5318"/>
                      <a:pt x="3729" y="5318"/>
                    </a:cubicBezTo>
                    <a:cubicBezTo>
                      <a:pt x="2815" y="5318"/>
                      <a:pt x="2121" y="4569"/>
                      <a:pt x="2121" y="3729"/>
                    </a:cubicBezTo>
                    <a:cubicBezTo>
                      <a:pt x="2121" y="2815"/>
                      <a:pt x="2815" y="2047"/>
                      <a:pt x="3729" y="2047"/>
                    </a:cubicBezTo>
                    <a:close/>
                    <a:moveTo>
                      <a:pt x="3729" y="1737"/>
                    </a:moveTo>
                    <a:cubicBezTo>
                      <a:pt x="2669" y="1737"/>
                      <a:pt x="1828" y="2650"/>
                      <a:pt x="1828" y="3729"/>
                    </a:cubicBezTo>
                    <a:cubicBezTo>
                      <a:pt x="1828" y="4788"/>
                      <a:pt x="2669" y="5629"/>
                      <a:pt x="3729" y="5629"/>
                    </a:cubicBezTo>
                    <a:cubicBezTo>
                      <a:pt x="4789" y="5629"/>
                      <a:pt x="5629" y="4788"/>
                      <a:pt x="5629" y="3729"/>
                    </a:cubicBezTo>
                    <a:cubicBezTo>
                      <a:pt x="5629" y="2650"/>
                      <a:pt x="4789" y="1737"/>
                      <a:pt x="3729" y="1737"/>
                    </a:cubicBezTo>
                    <a:close/>
                    <a:moveTo>
                      <a:pt x="4569" y="366"/>
                    </a:moveTo>
                    <a:cubicBezTo>
                      <a:pt x="4715" y="366"/>
                      <a:pt x="4862" y="458"/>
                      <a:pt x="5026" y="531"/>
                    </a:cubicBezTo>
                    <a:lnTo>
                      <a:pt x="5026" y="604"/>
                    </a:lnTo>
                    <a:cubicBezTo>
                      <a:pt x="5026" y="1207"/>
                      <a:pt x="4953" y="1517"/>
                      <a:pt x="5172" y="1664"/>
                    </a:cubicBezTo>
                    <a:cubicBezTo>
                      <a:pt x="5243" y="1712"/>
                      <a:pt x="5324" y="1732"/>
                      <a:pt x="5419" y="1732"/>
                    </a:cubicBezTo>
                    <a:cubicBezTo>
                      <a:pt x="5643" y="1732"/>
                      <a:pt x="5938" y="1620"/>
                      <a:pt x="6324" y="1517"/>
                    </a:cubicBezTo>
                    <a:lnTo>
                      <a:pt x="6324" y="1444"/>
                    </a:lnTo>
                    <a:cubicBezTo>
                      <a:pt x="6470" y="1591"/>
                      <a:pt x="6543" y="1737"/>
                      <a:pt x="6616" y="1901"/>
                    </a:cubicBezTo>
                    <a:cubicBezTo>
                      <a:pt x="6232" y="2358"/>
                      <a:pt x="6013" y="2650"/>
                      <a:pt x="6086" y="2961"/>
                    </a:cubicBezTo>
                    <a:cubicBezTo>
                      <a:pt x="6159" y="3199"/>
                      <a:pt x="6470" y="3272"/>
                      <a:pt x="7073" y="3418"/>
                    </a:cubicBezTo>
                    <a:lnTo>
                      <a:pt x="7146" y="3418"/>
                    </a:lnTo>
                    <a:lnTo>
                      <a:pt x="7146" y="3729"/>
                    </a:lnTo>
                    <a:lnTo>
                      <a:pt x="7146" y="3948"/>
                    </a:lnTo>
                    <a:lnTo>
                      <a:pt x="7073" y="3948"/>
                    </a:lnTo>
                    <a:cubicBezTo>
                      <a:pt x="6470" y="4112"/>
                      <a:pt x="6159" y="4259"/>
                      <a:pt x="6086" y="4478"/>
                    </a:cubicBezTo>
                    <a:cubicBezTo>
                      <a:pt x="6013" y="4715"/>
                      <a:pt x="6232" y="5026"/>
                      <a:pt x="6616" y="5483"/>
                    </a:cubicBezTo>
                    <a:cubicBezTo>
                      <a:pt x="6543" y="5629"/>
                      <a:pt x="6470" y="5775"/>
                      <a:pt x="6324" y="5940"/>
                    </a:cubicBezTo>
                    <a:lnTo>
                      <a:pt x="6324" y="5848"/>
                    </a:lnTo>
                    <a:cubicBezTo>
                      <a:pt x="5936" y="5745"/>
                      <a:pt x="5640" y="5642"/>
                      <a:pt x="5415" y="5642"/>
                    </a:cubicBezTo>
                    <a:cubicBezTo>
                      <a:pt x="5322" y="5642"/>
                      <a:pt x="5242" y="5659"/>
                      <a:pt x="5172" y="5702"/>
                    </a:cubicBezTo>
                    <a:cubicBezTo>
                      <a:pt x="4953" y="5848"/>
                      <a:pt x="5026" y="6232"/>
                      <a:pt x="5026" y="6762"/>
                    </a:cubicBezTo>
                    <a:lnTo>
                      <a:pt x="5026" y="6853"/>
                    </a:lnTo>
                    <a:cubicBezTo>
                      <a:pt x="4862" y="6927"/>
                      <a:pt x="4715" y="7000"/>
                      <a:pt x="4569" y="7000"/>
                    </a:cubicBezTo>
                    <a:lnTo>
                      <a:pt x="4496" y="7000"/>
                    </a:lnTo>
                    <a:cubicBezTo>
                      <a:pt x="4186" y="6470"/>
                      <a:pt x="3948" y="6159"/>
                      <a:pt x="3729" y="6159"/>
                    </a:cubicBezTo>
                    <a:cubicBezTo>
                      <a:pt x="3491" y="6159"/>
                      <a:pt x="3272" y="6470"/>
                      <a:pt x="2888" y="7000"/>
                    </a:cubicBezTo>
                    <a:cubicBezTo>
                      <a:pt x="2742" y="7000"/>
                      <a:pt x="2577" y="6927"/>
                      <a:pt x="2431" y="6853"/>
                    </a:cubicBezTo>
                    <a:lnTo>
                      <a:pt x="2431" y="6762"/>
                    </a:lnTo>
                    <a:cubicBezTo>
                      <a:pt x="2431" y="6232"/>
                      <a:pt x="2431" y="5848"/>
                      <a:pt x="2285" y="5702"/>
                    </a:cubicBezTo>
                    <a:cubicBezTo>
                      <a:pt x="2215" y="5659"/>
                      <a:pt x="2133" y="5642"/>
                      <a:pt x="2039" y="5642"/>
                    </a:cubicBezTo>
                    <a:cubicBezTo>
                      <a:pt x="1810" y="5642"/>
                      <a:pt x="1508" y="5745"/>
                      <a:pt x="1134" y="5848"/>
                    </a:cubicBezTo>
                    <a:lnTo>
                      <a:pt x="1134" y="5940"/>
                    </a:lnTo>
                    <a:cubicBezTo>
                      <a:pt x="988" y="5775"/>
                      <a:pt x="914" y="5629"/>
                      <a:pt x="841" y="5483"/>
                    </a:cubicBezTo>
                    <a:cubicBezTo>
                      <a:pt x="1207" y="5026"/>
                      <a:pt x="1444" y="4715"/>
                      <a:pt x="1371" y="4478"/>
                    </a:cubicBezTo>
                    <a:cubicBezTo>
                      <a:pt x="1298" y="4259"/>
                      <a:pt x="914" y="4112"/>
                      <a:pt x="385" y="3948"/>
                    </a:cubicBezTo>
                    <a:lnTo>
                      <a:pt x="293" y="3948"/>
                    </a:lnTo>
                    <a:lnTo>
                      <a:pt x="293" y="3729"/>
                    </a:lnTo>
                    <a:lnTo>
                      <a:pt x="293" y="3418"/>
                    </a:lnTo>
                    <a:lnTo>
                      <a:pt x="385" y="3418"/>
                    </a:lnTo>
                    <a:cubicBezTo>
                      <a:pt x="914" y="3272"/>
                      <a:pt x="1298" y="3199"/>
                      <a:pt x="1371" y="2961"/>
                    </a:cubicBezTo>
                    <a:cubicBezTo>
                      <a:pt x="1444" y="2650"/>
                      <a:pt x="1207" y="2358"/>
                      <a:pt x="841" y="1901"/>
                    </a:cubicBezTo>
                    <a:cubicBezTo>
                      <a:pt x="914" y="1737"/>
                      <a:pt x="988" y="1591"/>
                      <a:pt x="1134" y="1444"/>
                    </a:cubicBezTo>
                    <a:lnTo>
                      <a:pt x="1134" y="1517"/>
                    </a:lnTo>
                    <a:cubicBezTo>
                      <a:pt x="1507" y="1620"/>
                      <a:pt x="1807" y="1732"/>
                      <a:pt x="2035" y="1732"/>
                    </a:cubicBezTo>
                    <a:cubicBezTo>
                      <a:pt x="2131" y="1732"/>
                      <a:pt x="2215" y="1712"/>
                      <a:pt x="2285" y="1664"/>
                    </a:cubicBezTo>
                    <a:cubicBezTo>
                      <a:pt x="2431" y="1517"/>
                      <a:pt x="2431" y="1207"/>
                      <a:pt x="2431" y="604"/>
                    </a:cubicBezTo>
                    <a:lnTo>
                      <a:pt x="2431" y="531"/>
                    </a:lnTo>
                    <a:cubicBezTo>
                      <a:pt x="2577" y="458"/>
                      <a:pt x="2742" y="366"/>
                      <a:pt x="2888" y="366"/>
                    </a:cubicBezTo>
                    <a:cubicBezTo>
                      <a:pt x="3272" y="914"/>
                      <a:pt x="3491" y="1207"/>
                      <a:pt x="3729" y="1207"/>
                    </a:cubicBezTo>
                    <a:cubicBezTo>
                      <a:pt x="3948" y="1207"/>
                      <a:pt x="4186" y="914"/>
                      <a:pt x="4496" y="366"/>
                    </a:cubicBezTo>
                    <a:close/>
                    <a:moveTo>
                      <a:pt x="2961" y="1"/>
                    </a:moveTo>
                    <a:cubicBezTo>
                      <a:pt x="2669" y="74"/>
                      <a:pt x="2431" y="147"/>
                      <a:pt x="2212" y="293"/>
                    </a:cubicBezTo>
                    <a:lnTo>
                      <a:pt x="2121" y="293"/>
                    </a:lnTo>
                    <a:lnTo>
                      <a:pt x="2121" y="604"/>
                    </a:lnTo>
                    <a:cubicBezTo>
                      <a:pt x="2121" y="914"/>
                      <a:pt x="2121" y="1371"/>
                      <a:pt x="2047" y="1444"/>
                    </a:cubicBezTo>
                    <a:cubicBezTo>
                      <a:pt x="1901" y="1444"/>
                      <a:pt x="1591" y="1280"/>
                      <a:pt x="1298" y="1207"/>
                    </a:cubicBezTo>
                    <a:lnTo>
                      <a:pt x="988" y="1134"/>
                    </a:lnTo>
                    <a:lnTo>
                      <a:pt x="914" y="1207"/>
                    </a:lnTo>
                    <a:cubicBezTo>
                      <a:pt x="750" y="1371"/>
                      <a:pt x="604" y="1591"/>
                      <a:pt x="458" y="1828"/>
                    </a:cubicBezTo>
                    <a:lnTo>
                      <a:pt x="458" y="1901"/>
                    </a:lnTo>
                    <a:lnTo>
                      <a:pt x="604" y="2120"/>
                    </a:lnTo>
                    <a:cubicBezTo>
                      <a:pt x="750" y="2358"/>
                      <a:pt x="1061" y="2742"/>
                      <a:pt x="1061" y="2815"/>
                    </a:cubicBezTo>
                    <a:cubicBezTo>
                      <a:pt x="988" y="2888"/>
                      <a:pt x="604" y="3034"/>
                      <a:pt x="293" y="3107"/>
                    </a:cubicBezTo>
                    <a:lnTo>
                      <a:pt x="1" y="3199"/>
                    </a:lnTo>
                    <a:lnTo>
                      <a:pt x="1" y="3272"/>
                    </a:lnTo>
                    <a:lnTo>
                      <a:pt x="1" y="3729"/>
                    </a:lnTo>
                    <a:lnTo>
                      <a:pt x="1" y="4112"/>
                    </a:lnTo>
                    <a:lnTo>
                      <a:pt x="1" y="4185"/>
                    </a:lnTo>
                    <a:lnTo>
                      <a:pt x="293" y="4259"/>
                    </a:lnTo>
                    <a:cubicBezTo>
                      <a:pt x="531" y="4332"/>
                      <a:pt x="988" y="4478"/>
                      <a:pt x="1061" y="4569"/>
                    </a:cubicBezTo>
                    <a:cubicBezTo>
                      <a:pt x="1061" y="4642"/>
                      <a:pt x="750" y="5026"/>
                      <a:pt x="604" y="5245"/>
                    </a:cubicBezTo>
                    <a:lnTo>
                      <a:pt x="458" y="5483"/>
                    </a:lnTo>
                    <a:lnTo>
                      <a:pt x="458" y="5556"/>
                    </a:lnTo>
                    <a:cubicBezTo>
                      <a:pt x="604" y="5775"/>
                      <a:pt x="750" y="6013"/>
                      <a:pt x="914" y="6232"/>
                    </a:cubicBezTo>
                    <a:lnTo>
                      <a:pt x="988" y="6305"/>
                    </a:lnTo>
                    <a:lnTo>
                      <a:pt x="1298" y="6159"/>
                    </a:lnTo>
                    <a:cubicBezTo>
                      <a:pt x="1591" y="6086"/>
                      <a:pt x="1901" y="5940"/>
                      <a:pt x="2047" y="5940"/>
                    </a:cubicBezTo>
                    <a:cubicBezTo>
                      <a:pt x="2121" y="6013"/>
                      <a:pt x="2121" y="6470"/>
                      <a:pt x="2121" y="6762"/>
                    </a:cubicBezTo>
                    <a:lnTo>
                      <a:pt x="2121" y="7073"/>
                    </a:lnTo>
                    <a:lnTo>
                      <a:pt x="2212" y="7073"/>
                    </a:lnTo>
                    <a:cubicBezTo>
                      <a:pt x="2431" y="7219"/>
                      <a:pt x="2669" y="7310"/>
                      <a:pt x="2961" y="7383"/>
                    </a:cubicBezTo>
                    <a:lnTo>
                      <a:pt x="3034" y="7383"/>
                    </a:lnTo>
                    <a:lnTo>
                      <a:pt x="3199" y="7146"/>
                    </a:lnTo>
                    <a:cubicBezTo>
                      <a:pt x="3345" y="6927"/>
                      <a:pt x="3656" y="6470"/>
                      <a:pt x="3729" y="6470"/>
                    </a:cubicBezTo>
                    <a:cubicBezTo>
                      <a:pt x="3802" y="6470"/>
                      <a:pt x="4112" y="6927"/>
                      <a:pt x="4259" y="7146"/>
                    </a:cubicBezTo>
                    <a:lnTo>
                      <a:pt x="4405" y="7383"/>
                    </a:lnTo>
                    <a:lnTo>
                      <a:pt x="4496" y="7383"/>
                    </a:lnTo>
                    <a:cubicBezTo>
                      <a:pt x="4715" y="7310"/>
                      <a:pt x="5026" y="7219"/>
                      <a:pt x="5245" y="7073"/>
                    </a:cubicBezTo>
                    <a:lnTo>
                      <a:pt x="5318" y="7073"/>
                    </a:lnTo>
                    <a:lnTo>
                      <a:pt x="5318" y="6762"/>
                    </a:lnTo>
                    <a:lnTo>
                      <a:pt x="5318" y="5940"/>
                    </a:lnTo>
                    <a:lnTo>
                      <a:pt x="5410" y="5940"/>
                    </a:lnTo>
                    <a:cubicBezTo>
                      <a:pt x="5556" y="5940"/>
                      <a:pt x="5867" y="6086"/>
                      <a:pt x="6159" y="6159"/>
                    </a:cubicBezTo>
                    <a:lnTo>
                      <a:pt x="6397" y="6305"/>
                    </a:lnTo>
                    <a:lnTo>
                      <a:pt x="6470" y="6232"/>
                    </a:lnTo>
                    <a:cubicBezTo>
                      <a:pt x="6689" y="6013"/>
                      <a:pt x="6854" y="5775"/>
                      <a:pt x="7000" y="5556"/>
                    </a:cubicBezTo>
                    <a:lnTo>
                      <a:pt x="7000" y="5483"/>
                    </a:lnTo>
                    <a:lnTo>
                      <a:pt x="6854" y="5245"/>
                    </a:lnTo>
                    <a:cubicBezTo>
                      <a:pt x="6689" y="5026"/>
                      <a:pt x="6397" y="4642"/>
                      <a:pt x="6397" y="4569"/>
                    </a:cubicBezTo>
                    <a:cubicBezTo>
                      <a:pt x="6470" y="4478"/>
                      <a:pt x="6854" y="4332"/>
                      <a:pt x="7146" y="4259"/>
                    </a:cubicBezTo>
                    <a:lnTo>
                      <a:pt x="7457" y="4185"/>
                    </a:lnTo>
                    <a:lnTo>
                      <a:pt x="7457" y="4112"/>
                    </a:lnTo>
                    <a:lnTo>
                      <a:pt x="7457" y="3729"/>
                    </a:lnTo>
                    <a:lnTo>
                      <a:pt x="7457" y="3272"/>
                    </a:lnTo>
                    <a:lnTo>
                      <a:pt x="7457" y="3199"/>
                    </a:lnTo>
                    <a:lnTo>
                      <a:pt x="7146" y="3107"/>
                    </a:lnTo>
                    <a:cubicBezTo>
                      <a:pt x="6854" y="3034"/>
                      <a:pt x="6470" y="2888"/>
                      <a:pt x="6397" y="2815"/>
                    </a:cubicBezTo>
                    <a:cubicBezTo>
                      <a:pt x="6397" y="2742"/>
                      <a:pt x="6689" y="2358"/>
                      <a:pt x="6854" y="2120"/>
                    </a:cubicBezTo>
                    <a:lnTo>
                      <a:pt x="7000" y="1901"/>
                    </a:lnTo>
                    <a:lnTo>
                      <a:pt x="7000" y="1828"/>
                    </a:lnTo>
                    <a:cubicBezTo>
                      <a:pt x="6854" y="1591"/>
                      <a:pt x="6689" y="1371"/>
                      <a:pt x="6470" y="1207"/>
                    </a:cubicBezTo>
                    <a:lnTo>
                      <a:pt x="6397" y="1134"/>
                    </a:lnTo>
                    <a:lnTo>
                      <a:pt x="6159" y="1207"/>
                    </a:lnTo>
                    <a:cubicBezTo>
                      <a:pt x="5867" y="1280"/>
                      <a:pt x="5556" y="1444"/>
                      <a:pt x="5410" y="1444"/>
                    </a:cubicBezTo>
                    <a:cubicBezTo>
                      <a:pt x="5318" y="1371"/>
                      <a:pt x="5318" y="914"/>
                      <a:pt x="5318" y="604"/>
                    </a:cubicBezTo>
                    <a:lnTo>
                      <a:pt x="5318" y="293"/>
                    </a:lnTo>
                    <a:lnTo>
                      <a:pt x="5245" y="293"/>
                    </a:lnTo>
                    <a:cubicBezTo>
                      <a:pt x="5026" y="147"/>
                      <a:pt x="4715" y="74"/>
                      <a:pt x="4496" y="1"/>
                    </a:cubicBezTo>
                    <a:lnTo>
                      <a:pt x="4405" y="1"/>
                    </a:lnTo>
                    <a:lnTo>
                      <a:pt x="4259" y="220"/>
                    </a:lnTo>
                    <a:cubicBezTo>
                      <a:pt x="4112" y="458"/>
                      <a:pt x="3802" y="914"/>
                      <a:pt x="3729" y="914"/>
                    </a:cubicBezTo>
                    <a:cubicBezTo>
                      <a:pt x="3656" y="914"/>
                      <a:pt x="3345" y="458"/>
                      <a:pt x="3199" y="220"/>
                    </a:cubicBezTo>
                    <a:lnTo>
                      <a:pt x="30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5" name="Google Shape;1615;p44"/>
            <p:cNvSpPr txBox="1"/>
            <p:nvPr/>
          </p:nvSpPr>
          <p:spPr>
            <a:xfrm>
              <a:off x="3391075" y="2342875"/>
              <a:ext cx="1323900" cy="36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Fira Sans Extra Condensed"/>
                  <a:ea typeface="Fira Sans Extra Condensed"/>
                  <a:cs typeface="Fira Sans Extra Condensed"/>
                  <a:sym typeface="Fira Sans Extra Condensed"/>
                </a:rPr>
                <a:t>Snowflake</a:t>
              </a:r>
              <a:endParaRPr sz="1800">
                <a:solidFill>
                  <a:schemeClr val="lt1"/>
                </a:solidFill>
                <a:latin typeface="Fira Sans Extra Condensed"/>
                <a:ea typeface="Fira Sans Extra Condensed"/>
                <a:cs typeface="Fira Sans Extra Condensed"/>
                <a:sym typeface="Fira Sans Extra Condensed"/>
              </a:endParaRPr>
            </a:p>
          </p:txBody>
        </p:sp>
        <p:sp>
          <p:nvSpPr>
            <p:cNvPr id="1616" name="Google Shape;1616;p44"/>
            <p:cNvSpPr/>
            <p:nvPr/>
          </p:nvSpPr>
          <p:spPr>
            <a:xfrm>
              <a:off x="5322338" y="2284525"/>
              <a:ext cx="3974700" cy="478500"/>
            </a:xfrm>
            <a:prstGeom prst="roundRect">
              <a:avLst>
                <a:gd name="adj" fmla="val 0"/>
              </a:avLst>
            </a:prstGeom>
            <a:noFill/>
            <a:ln>
              <a:noFill/>
            </a:ln>
          </p:spPr>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MY" sz="1200" dirty="0">
                  <a:latin typeface="Roboto"/>
                  <a:ea typeface="Roboto"/>
                  <a:cs typeface="Roboto"/>
                  <a:sym typeface="Roboto"/>
                </a:rPr>
                <a:t>Username: ADOASG</a:t>
              </a:r>
            </a:p>
            <a:p>
              <a:pPr marL="0" lvl="0" indent="0" algn="l" rtl="0">
                <a:spcBef>
                  <a:spcPts val="0"/>
                </a:spcBef>
                <a:spcAft>
                  <a:spcPts val="0"/>
                </a:spcAft>
                <a:buClr>
                  <a:srgbClr val="000000"/>
                </a:buClr>
                <a:buSzPts val="1100"/>
                <a:buFont typeface="Arial"/>
                <a:buNone/>
              </a:pPr>
              <a:r>
                <a:rPr lang="en-MY" sz="1200" dirty="0">
                  <a:latin typeface="Roboto"/>
                  <a:ea typeface="Roboto"/>
                  <a:cs typeface="Roboto"/>
                  <a:sym typeface="Roboto"/>
                </a:rPr>
                <a:t>Password: Weloveado123</a:t>
              </a:r>
            </a:p>
            <a:p>
              <a:pPr marL="0" lvl="0" indent="0" algn="l" rtl="0">
                <a:spcBef>
                  <a:spcPts val="0"/>
                </a:spcBef>
                <a:spcAft>
                  <a:spcPts val="0"/>
                </a:spcAft>
                <a:buClr>
                  <a:srgbClr val="000000"/>
                </a:buClr>
                <a:buSzPts val="1100"/>
                <a:buFont typeface="Arial"/>
                <a:buNone/>
              </a:pPr>
              <a:r>
                <a:rPr lang="en-MY" sz="1200" dirty="0">
                  <a:latin typeface="Roboto"/>
                  <a:ea typeface="Roboto"/>
                  <a:cs typeface="Roboto"/>
                  <a:sym typeface="Roboto"/>
                </a:rPr>
                <a:t>Link: </a:t>
              </a:r>
              <a:r>
                <a:rPr lang="en-MY" sz="1200" dirty="0">
                  <a:latin typeface="Roboto"/>
                  <a:ea typeface="Roboto"/>
                  <a:cs typeface="Roboto"/>
                  <a:sym typeface="Roboto"/>
                  <a:hlinkClick r:id="rId4"/>
                </a:rPr>
                <a:t>https://pu28612.ap-southeast-1.snowflakecomputing.com</a:t>
              </a:r>
              <a:r>
                <a:rPr lang="en-MY" sz="1200" dirty="0">
                  <a:latin typeface="Roboto"/>
                  <a:ea typeface="Roboto"/>
                  <a:cs typeface="Roboto"/>
                  <a:sym typeface="Roboto"/>
                </a:rPr>
                <a:t> </a:t>
              </a:r>
              <a:endParaRPr sz="1200" dirty="0">
                <a:latin typeface="Roboto"/>
                <a:ea typeface="Roboto"/>
                <a:cs typeface="Roboto"/>
                <a:sym typeface="Roboto"/>
              </a:endParaRPr>
            </a:p>
          </p:txBody>
        </p:sp>
        <p:cxnSp>
          <p:nvCxnSpPr>
            <p:cNvPr id="1617" name="Google Shape;1617;p44"/>
            <p:cNvCxnSpPr/>
            <p:nvPr/>
          </p:nvCxnSpPr>
          <p:spPr>
            <a:xfrm>
              <a:off x="4716425" y="2523775"/>
              <a:ext cx="624900" cy="0"/>
            </a:xfrm>
            <a:prstGeom prst="straightConnector1">
              <a:avLst/>
            </a:prstGeom>
            <a:noFill/>
            <a:ln w="19050" cap="flat" cmpd="sng">
              <a:solidFill>
                <a:srgbClr val="4F67A2"/>
              </a:solidFill>
              <a:prstDash val="solid"/>
              <a:round/>
              <a:headEnd type="none" w="med" len="med"/>
              <a:tailEnd type="oval" w="med" len="med"/>
            </a:ln>
          </p:spPr>
        </p:cxnSp>
      </p:grpSp>
      <p:grpSp>
        <p:nvGrpSpPr>
          <p:cNvPr id="1618" name="Google Shape;1618;p44"/>
          <p:cNvGrpSpPr/>
          <p:nvPr/>
        </p:nvGrpSpPr>
        <p:grpSpPr>
          <a:xfrm>
            <a:off x="340368" y="3236250"/>
            <a:ext cx="6569921" cy="625536"/>
            <a:chOff x="-234254" y="2890396"/>
            <a:chExt cx="6569921" cy="625536"/>
          </a:xfrm>
        </p:grpSpPr>
        <p:grpSp>
          <p:nvGrpSpPr>
            <p:cNvPr id="1619" name="Google Shape;1619;p44"/>
            <p:cNvGrpSpPr/>
            <p:nvPr/>
          </p:nvGrpSpPr>
          <p:grpSpPr>
            <a:xfrm>
              <a:off x="4415712" y="2890396"/>
              <a:ext cx="1919955" cy="586799"/>
              <a:chOff x="3587777" y="2509396"/>
              <a:chExt cx="1919955" cy="586799"/>
            </a:xfrm>
          </p:grpSpPr>
          <p:sp>
            <p:nvSpPr>
              <p:cNvPr id="1620" name="Google Shape;1620;p44"/>
              <p:cNvSpPr/>
              <p:nvPr/>
            </p:nvSpPr>
            <p:spPr>
              <a:xfrm>
                <a:off x="3587777" y="2509396"/>
                <a:ext cx="1919955" cy="586799"/>
              </a:xfrm>
              <a:custGeom>
                <a:avLst/>
                <a:gdLst/>
                <a:ahLst/>
                <a:cxnLst/>
                <a:rect l="l" t="t" r="r" b="b"/>
                <a:pathLst>
                  <a:path w="39601" h="16283" extrusionOk="0">
                    <a:moveTo>
                      <a:pt x="1" y="1"/>
                    </a:moveTo>
                    <a:lnTo>
                      <a:pt x="1" y="11038"/>
                    </a:lnTo>
                    <a:cubicBezTo>
                      <a:pt x="1" y="13925"/>
                      <a:pt x="2376" y="16283"/>
                      <a:pt x="5263" y="16283"/>
                    </a:cubicBezTo>
                    <a:lnTo>
                      <a:pt x="39600" y="16283"/>
                    </a:lnTo>
                    <a:lnTo>
                      <a:pt x="39600" y="5172"/>
                    </a:lnTo>
                    <a:cubicBezTo>
                      <a:pt x="39600" y="2285"/>
                      <a:pt x="37243" y="1"/>
                      <a:pt x="34429" y="1"/>
                    </a:cubicBezTo>
                    <a:close/>
                  </a:path>
                </a:pathLst>
              </a:custGeom>
              <a:solidFill>
                <a:srgbClr val="2B85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4"/>
              <p:cNvSpPr/>
              <p:nvPr/>
            </p:nvSpPr>
            <p:spPr>
              <a:xfrm>
                <a:off x="3710935" y="2660204"/>
                <a:ext cx="274642" cy="150853"/>
              </a:xfrm>
              <a:custGeom>
                <a:avLst/>
                <a:gdLst/>
                <a:ahLst/>
                <a:cxnLst/>
                <a:rect l="l" t="t" r="r" b="b"/>
                <a:pathLst>
                  <a:path w="7621" h="4186" extrusionOk="0">
                    <a:moveTo>
                      <a:pt x="6250" y="750"/>
                    </a:moveTo>
                    <a:lnTo>
                      <a:pt x="3052" y="3728"/>
                    </a:lnTo>
                    <a:lnTo>
                      <a:pt x="841" y="2742"/>
                    </a:lnTo>
                    <a:lnTo>
                      <a:pt x="6250" y="750"/>
                    </a:lnTo>
                    <a:close/>
                    <a:moveTo>
                      <a:pt x="7620" y="0"/>
                    </a:moveTo>
                    <a:lnTo>
                      <a:pt x="0" y="2668"/>
                    </a:lnTo>
                    <a:lnTo>
                      <a:pt x="3125" y="4185"/>
                    </a:lnTo>
                    <a:lnTo>
                      <a:pt x="76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4"/>
              <p:cNvSpPr/>
              <p:nvPr/>
            </p:nvSpPr>
            <p:spPr>
              <a:xfrm>
                <a:off x="3861710" y="2657574"/>
                <a:ext cx="123861" cy="287832"/>
              </a:xfrm>
              <a:custGeom>
                <a:avLst/>
                <a:gdLst/>
                <a:ahLst/>
                <a:cxnLst/>
                <a:rect l="l" t="t" r="r" b="b"/>
                <a:pathLst>
                  <a:path w="3437" h="7987" extrusionOk="0">
                    <a:moveTo>
                      <a:pt x="2815" y="1517"/>
                    </a:moveTo>
                    <a:lnTo>
                      <a:pt x="1828" y="7145"/>
                    </a:lnTo>
                    <a:lnTo>
                      <a:pt x="384" y="5172"/>
                    </a:lnTo>
                    <a:lnTo>
                      <a:pt x="2815" y="1517"/>
                    </a:lnTo>
                    <a:close/>
                    <a:moveTo>
                      <a:pt x="3436" y="0"/>
                    </a:moveTo>
                    <a:lnTo>
                      <a:pt x="1" y="5172"/>
                    </a:lnTo>
                    <a:lnTo>
                      <a:pt x="1974" y="7986"/>
                    </a:lnTo>
                    <a:lnTo>
                      <a:pt x="3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4"/>
              <p:cNvSpPr/>
              <p:nvPr/>
            </p:nvSpPr>
            <p:spPr>
              <a:xfrm>
                <a:off x="3801134" y="2791915"/>
                <a:ext cx="77084" cy="68507"/>
              </a:xfrm>
              <a:custGeom>
                <a:avLst/>
                <a:gdLst/>
                <a:ahLst/>
                <a:cxnLst/>
                <a:rect l="l" t="t" r="r" b="b"/>
                <a:pathLst>
                  <a:path w="2139" h="1901" extrusionOk="0">
                    <a:moveTo>
                      <a:pt x="238" y="0"/>
                    </a:moveTo>
                    <a:lnTo>
                      <a:pt x="1" y="146"/>
                    </a:lnTo>
                    <a:lnTo>
                      <a:pt x="622" y="1590"/>
                    </a:lnTo>
                    <a:lnTo>
                      <a:pt x="2065" y="1901"/>
                    </a:lnTo>
                    <a:lnTo>
                      <a:pt x="2139" y="1590"/>
                    </a:lnTo>
                    <a:lnTo>
                      <a:pt x="841" y="1298"/>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4"/>
              <p:cNvSpPr/>
              <p:nvPr/>
            </p:nvSpPr>
            <p:spPr>
              <a:xfrm>
                <a:off x="3823512" y="2742510"/>
                <a:ext cx="92905" cy="104076"/>
              </a:xfrm>
              <a:custGeom>
                <a:avLst/>
                <a:gdLst/>
                <a:ahLst/>
                <a:cxnLst/>
                <a:rect l="l" t="t" r="r" b="b"/>
                <a:pathLst>
                  <a:path w="2578" h="2888" extrusionOk="0">
                    <a:moveTo>
                      <a:pt x="2285" y="1"/>
                    </a:moveTo>
                    <a:lnTo>
                      <a:pt x="1" y="2669"/>
                    </a:lnTo>
                    <a:lnTo>
                      <a:pt x="293" y="2888"/>
                    </a:lnTo>
                    <a:lnTo>
                      <a:pt x="2577" y="220"/>
                    </a:lnTo>
                    <a:lnTo>
                      <a:pt x="22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5" name="Google Shape;1625;p44"/>
            <p:cNvSpPr/>
            <p:nvPr/>
          </p:nvSpPr>
          <p:spPr>
            <a:xfrm>
              <a:off x="-234254" y="3037432"/>
              <a:ext cx="3974700" cy="478500"/>
            </a:xfrm>
            <a:prstGeom prst="roundRect">
              <a:avLst>
                <a:gd name="adj" fmla="val 0"/>
              </a:avLst>
            </a:prstGeom>
            <a:noFill/>
            <a:ln>
              <a:noFill/>
            </a:ln>
          </p:spPr>
          <p:txBody>
            <a:bodyPr spcFirstLastPara="1" wrap="square" lIns="182875" tIns="91425" rIns="91425" bIns="91425" anchor="ctr" anchorCtr="0">
              <a:noAutofit/>
            </a:bodyPr>
            <a:lstStyle/>
            <a:p>
              <a:pPr marL="0" lvl="0" indent="0" algn="r" rtl="0">
                <a:spcBef>
                  <a:spcPts val="0"/>
                </a:spcBef>
                <a:spcAft>
                  <a:spcPts val="0"/>
                </a:spcAft>
                <a:buClr>
                  <a:srgbClr val="000000"/>
                </a:buClr>
                <a:buSzPts val="1100"/>
                <a:buFont typeface="Arial"/>
                <a:buNone/>
              </a:pPr>
              <a:r>
                <a:rPr lang="en-MY" sz="1200">
                  <a:latin typeface="Roboto"/>
                  <a:ea typeface="Roboto"/>
                  <a:cs typeface="Roboto"/>
                  <a:sym typeface="Roboto"/>
                  <a:hlinkClick r:id="rId5"/>
                </a:rPr>
                <a:t>https://github.com/adoasg/asg2</a:t>
              </a:r>
              <a:endParaRPr lang="en-MY" sz="1200">
                <a:latin typeface="Roboto"/>
                <a:ea typeface="Roboto"/>
                <a:cs typeface="Roboto"/>
                <a:sym typeface="Roboto"/>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1626" name="Google Shape;1626;p44"/>
            <p:cNvSpPr txBox="1"/>
            <p:nvPr/>
          </p:nvSpPr>
          <p:spPr>
            <a:xfrm>
              <a:off x="4991275" y="3002895"/>
              <a:ext cx="1323900" cy="36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Fira Sans Extra Condensed"/>
                  <a:ea typeface="Fira Sans Extra Condensed"/>
                  <a:cs typeface="Fira Sans Extra Condensed"/>
                  <a:sym typeface="Fira Sans Extra Condensed"/>
                </a:rPr>
                <a:t>GitHub</a:t>
              </a:r>
              <a:endParaRPr sz="1800">
                <a:solidFill>
                  <a:schemeClr val="lt1"/>
                </a:solidFill>
                <a:latin typeface="Fira Sans Extra Condensed"/>
                <a:ea typeface="Fira Sans Extra Condensed"/>
                <a:cs typeface="Fira Sans Extra Condensed"/>
                <a:sym typeface="Fira Sans Extra Condensed"/>
              </a:endParaRPr>
            </a:p>
          </p:txBody>
        </p:sp>
        <p:cxnSp>
          <p:nvCxnSpPr>
            <p:cNvPr id="1627" name="Google Shape;1627;p44"/>
            <p:cNvCxnSpPr/>
            <p:nvPr/>
          </p:nvCxnSpPr>
          <p:spPr>
            <a:xfrm rot="10800000">
              <a:off x="3802025" y="3183795"/>
              <a:ext cx="624900" cy="0"/>
            </a:xfrm>
            <a:prstGeom prst="straightConnector1">
              <a:avLst/>
            </a:prstGeom>
            <a:noFill/>
            <a:ln w="19050" cap="flat" cmpd="sng">
              <a:solidFill>
                <a:srgbClr val="2B8597"/>
              </a:solidFill>
              <a:prstDash val="solid"/>
              <a:round/>
              <a:headEnd type="none" w="med" len="med"/>
              <a:tailEnd type="oval" w="med" len="med"/>
            </a:ln>
          </p:spPr>
        </p:cxnSp>
      </p:grpSp>
      <p:pic>
        <p:nvPicPr>
          <p:cNvPr id="10" name="Graphic 9" descr="Link outline">
            <a:extLst>
              <a:ext uri="{FF2B5EF4-FFF2-40B4-BE49-F238E27FC236}">
                <a16:creationId xmlns:a16="http://schemas.microsoft.com/office/drawing/2014/main" id="{EBC82195-6E51-642E-E561-29A361DE9B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1907" y="454716"/>
            <a:ext cx="678316" cy="678316"/>
          </a:xfrm>
          <a:prstGeom prst="rect">
            <a:avLst/>
          </a:prstGeom>
        </p:spPr>
      </p:pic>
      <p:grpSp>
        <p:nvGrpSpPr>
          <p:cNvPr id="2" name="Google Shape;1618;p44">
            <a:extLst>
              <a:ext uri="{FF2B5EF4-FFF2-40B4-BE49-F238E27FC236}">
                <a16:creationId xmlns:a16="http://schemas.microsoft.com/office/drawing/2014/main" id="{2ED2A7A8-3561-489B-1197-295C2F48EE82}"/>
              </a:ext>
            </a:extLst>
          </p:cNvPr>
          <p:cNvGrpSpPr/>
          <p:nvPr/>
        </p:nvGrpSpPr>
        <p:grpSpPr>
          <a:xfrm>
            <a:off x="470400" y="3987920"/>
            <a:ext cx="6569921" cy="625536"/>
            <a:chOff x="-234254" y="2890396"/>
            <a:chExt cx="6569921" cy="625536"/>
          </a:xfrm>
        </p:grpSpPr>
        <p:grpSp>
          <p:nvGrpSpPr>
            <p:cNvPr id="3" name="Google Shape;1619;p44">
              <a:extLst>
                <a:ext uri="{FF2B5EF4-FFF2-40B4-BE49-F238E27FC236}">
                  <a16:creationId xmlns:a16="http://schemas.microsoft.com/office/drawing/2014/main" id="{F5ED89A2-9A12-C798-5A51-3E88EC7677DE}"/>
                </a:ext>
              </a:extLst>
            </p:cNvPr>
            <p:cNvGrpSpPr/>
            <p:nvPr/>
          </p:nvGrpSpPr>
          <p:grpSpPr>
            <a:xfrm>
              <a:off x="4415712" y="2890396"/>
              <a:ext cx="1919955" cy="586799"/>
              <a:chOff x="3587777" y="2509396"/>
              <a:chExt cx="1919955" cy="586799"/>
            </a:xfrm>
          </p:grpSpPr>
          <p:sp>
            <p:nvSpPr>
              <p:cNvPr id="7" name="Google Shape;1620;p44">
                <a:extLst>
                  <a:ext uri="{FF2B5EF4-FFF2-40B4-BE49-F238E27FC236}">
                    <a16:creationId xmlns:a16="http://schemas.microsoft.com/office/drawing/2014/main" id="{CB9B3D51-456C-3656-D177-AA9C3A41F768}"/>
                  </a:ext>
                </a:extLst>
              </p:cNvPr>
              <p:cNvSpPr/>
              <p:nvPr/>
            </p:nvSpPr>
            <p:spPr>
              <a:xfrm>
                <a:off x="3587777" y="2509396"/>
                <a:ext cx="1919955" cy="586799"/>
              </a:xfrm>
              <a:custGeom>
                <a:avLst/>
                <a:gdLst/>
                <a:ahLst/>
                <a:cxnLst/>
                <a:rect l="l" t="t" r="r" b="b"/>
                <a:pathLst>
                  <a:path w="39601" h="16283" extrusionOk="0">
                    <a:moveTo>
                      <a:pt x="1" y="1"/>
                    </a:moveTo>
                    <a:lnTo>
                      <a:pt x="1" y="11038"/>
                    </a:lnTo>
                    <a:cubicBezTo>
                      <a:pt x="1" y="13925"/>
                      <a:pt x="2376" y="16283"/>
                      <a:pt x="5263" y="16283"/>
                    </a:cubicBezTo>
                    <a:lnTo>
                      <a:pt x="39600" y="16283"/>
                    </a:lnTo>
                    <a:lnTo>
                      <a:pt x="39600" y="5172"/>
                    </a:lnTo>
                    <a:cubicBezTo>
                      <a:pt x="39600" y="2285"/>
                      <a:pt x="37243" y="1"/>
                      <a:pt x="34429" y="1"/>
                    </a:cubicBezTo>
                    <a:close/>
                  </a:path>
                </a:pathLst>
              </a:custGeom>
              <a:solidFill>
                <a:srgbClr val="2B85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21;p44">
                <a:extLst>
                  <a:ext uri="{FF2B5EF4-FFF2-40B4-BE49-F238E27FC236}">
                    <a16:creationId xmlns:a16="http://schemas.microsoft.com/office/drawing/2014/main" id="{323CD96C-0E12-9DC4-782E-A2B5E5870452}"/>
                  </a:ext>
                </a:extLst>
              </p:cNvPr>
              <p:cNvSpPr/>
              <p:nvPr/>
            </p:nvSpPr>
            <p:spPr>
              <a:xfrm>
                <a:off x="3710935" y="2660204"/>
                <a:ext cx="274642" cy="150853"/>
              </a:xfrm>
              <a:custGeom>
                <a:avLst/>
                <a:gdLst/>
                <a:ahLst/>
                <a:cxnLst/>
                <a:rect l="l" t="t" r="r" b="b"/>
                <a:pathLst>
                  <a:path w="7621" h="4186" extrusionOk="0">
                    <a:moveTo>
                      <a:pt x="6250" y="750"/>
                    </a:moveTo>
                    <a:lnTo>
                      <a:pt x="3052" y="3728"/>
                    </a:lnTo>
                    <a:lnTo>
                      <a:pt x="841" y="2742"/>
                    </a:lnTo>
                    <a:lnTo>
                      <a:pt x="6250" y="750"/>
                    </a:lnTo>
                    <a:close/>
                    <a:moveTo>
                      <a:pt x="7620" y="0"/>
                    </a:moveTo>
                    <a:lnTo>
                      <a:pt x="0" y="2668"/>
                    </a:lnTo>
                    <a:lnTo>
                      <a:pt x="3125" y="4185"/>
                    </a:lnTo>
                    <a:lnTo>
                      <a:pt x="76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22;p44">
                <a:extLst>
                  <a:ext uri="{FF2B5EF4-FFF2-40B4-BE49-F238E27FC236}">
                    <a16:creationId xmlns:a16="http://schemas.microsoft.com/office/drawing/2014/main" id="{CF91EC23-0C4C-FEC5-1895-421B15CCAE81}"/>
                  </a:ext>
                </a:extLst>
              </p:cNvPr>
              <p:cNvSpPr/>
              <p:nvPr/>
            </p:nvSpPr>
            <p:spPr>
              <a:xfrm>
                <a:off x="3861710" y="2657574"/>
                <a:ext cx="123861" cy="287832"/>
              </a:xfrm>
              <a:custGeom>
                <a:avLst/>
                <a:gdLst/>
                <a:ahLst/>
                <a:cxnLst/>
                <a:rect l="l" t="t" r="r" b="b"/>
                <a:pathLst>
                  <a:path w="3437" h="7987" extrusionOk="0">
                    <a:moveTo>
                      <a:pt x="2815" y="1517"/>
                    </a:moveTo>
                    <a:lnTo>
                      <a:pt x="1828" y="7145"/>
                    </a:lnTo>
                    <a:lnTo>
                      <a:pt x="384" y="5172"/>
                    </a:lnTo>
                    <a:lnTo>
                      <a:pt x="2815" y="1517"/>
                    </a:lnTo>
                    <a:close/>
                    <a:moveTo>
                      <a:pt x="3436" y="0"/>
                    </a:moveTo>
                    <a:lnTo>
                      <a:pt x="1" y="5172"/>
                    </a:lnTo>
                    <a:lnTo>
                      <a:pt x="1974" y="7986"/>
                    </a:lnTo>
                    <a:lnTo>
                      <a:pt x="3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23;p44">
                <a:extLst>
                  <a:ext uri="{FF2B5EF4-FFF2-40B4-BE49-F238E27FC236}">
                    <a16:creationId xmlns:a16="http://schemas.microsoft.com/office/drawing/2014/main" id="{A8E33842-F1CB-B515-95B4-C8D4D659B349}"/>
                  </a:ext>
                </a:extLst>
              </p:cNvPr>
              <p:cNvSpPr/>
              <p:nvPr/>
            </p:nvSpPr>
            <p:spPr>
              <a:xfrm>
                <a:off x="3801134" y="2791915"/>
                <a:ext cx="77084" cy="68507"/>
              </a:xfrm>
              <a:custGeom>
                <a:avLst/>
                <a:gdLst/>
                <a:ahLst/>
                <a:cxnLst/>
                <a:rect l="l" t="t" r="r" b="b"/>
                <a:pathLst>
                  <a:path w="2139" h="1901" extrusionOk="0">
                    <a:moveTo>
                      <a:pt x="238" y="0"/>
                    </a:moveTo>
                    <a:lnTo>
                      <a:pt x="1" y="146"/>
                    </a:lnTo>
                    <a:lnTo>
                      <a:pt x="622" y="1590"/>
                    </a:lnTo>
                    <a:lnTo>
                      <a:pt x="2065" y="1901"/>
                    </a:lnTo>
                    <a:lnTo>
                      <a:pt x="2139" y="1590"/>
                    </a:lnTo>
                    <a:lnTo>
                      <a:pt x="841" y="1298"/>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24;p44">
                <a:extLst>
                  <a:ext uri="{FF2B5EF4-FFF2-40B4-BE49-F238E27FC236}">
                    <a16:creationId xmlns:a16="http://schemas.microsoft.com/office/drawing/2014/main" id="{850C5476-31BB-1FCA-5F24-09E7402DE951}"/>
                  </a:ext>
                </a:extLst>
              </p:cNvPr>
              <p:cNvSpPr/>
              <p:nvPr/>
            </p:nvSpPr>
            <p:spPr>
              <a:xfrm>
                <a:off x="3823512" y="2742510"/>
                <a:ext cx="92905" cy="104076"/>
              </a:xfrm>
              <a:custGeom>
                <a:avLst/>
                <a:gdLst/>
                <a:ahLst/>
                <a:cxnLst/>
                <a:rect l="l" t="t" r="r" b="b"/>
                <a:pathLst>
                  <a:path w="2578" h="2888" extrusionOk="0">
                    <a:moveTo>
                      <a:pt x="2285" y="1"/>
                    </a:moveTo>
                    <a:lnTo>
                      <a:pt x="1" y="2669"/>
                    </a:lnTo>
                    <a:lnTo>
                      <a:pt x="293" y="2888"/>
                    </a:lnTo>
                    <a:lnTo>
                      <a:pt x="2577" y="220"/>
                    </a:lnTo>
                    <a:lnTo>
                      <a:pt x="22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625;p44">
              <a:extLst>
                <a:ext uri="{FF2B5EF4-FFF2-40B4-BE49-F238E27FC236}">
                  <a16:creationId xmlns:a16="http://schemas.microsoft.com/office/drawing/2014/main" id="{E6392FB3-9584-1117-80A9-0CD321799A7E}"/>
                </a:ext>
              </a:extLst>
            </p:cNvPr>
            <p:cNvSpPr/>
            <p:nvPr/>
          </p:nvSpPr>
          <p:spPr>
            <a:xfrm>
              <a:off x="-234254" y="3037432"/>
              <a:ext cx="3974700" cy="478500"/>
            </a:xfrm>
            <a:prstGeom prst="roundRect">
              <a:avLst>
                <a:gd name="adj" fmla="val 0"/>
              </a:avLst>
            </a:prstGeom>
            <a:noFill/>
            <a:ln>
              <a:noFill/>
            </a:ln>
          </p:spPr>
          <p:txBody>
            <a:bodyPr spcFirstLastPara="1" wrap="square" lIns="182875" tIns="91425" rIns="91425" bIns="91425" anchor="ctr" anchorCtr="0">
              <a:noAutofit/>
            </a:bodyPr>
            <a:lstStyle/>
            <a:p>
              <a:pPr marL="0" lvl="0" indent="0" algn="r" rtl="0">
                <a:spcBef>
                  <a:spcPts val="0"/>
                </a:spcBef>
                <a:spcAft>
                  <a:spcPts val="0"/>
                </a:spcAft>
                <a:buClr>
                  <a:srgbClr val="000000"/>
                </a:buClr>
                <a:buSzPts val="1100"/>
                <a:buFont typeface="Arial"/>
                <a:buNone/>
              </a:pPr>
              <a:r>
                <a:rPr lang="en-SG" sz="1200" dirty="0">
                  <a:latin typeface="Roboto"/>
                  <a:ea typeface="Roboto"/>
                  <a:cs typeface="Roboto"/>
                  <a:sym typeface="Roboto"/>
                </a:rPr>
                <a:t>Username: </a:t>
              </a:r>
              <a:r>
                <a:rPr lang="en-SG" sz="1200" dirty="0">
                  <a:latin typeface="Roboto"/>
                  <a:ea typeface="Roboto"/>
                  <a:cs typeface="Roboto"/>
                  <a:sym typeface="Roboto"/>
                  <a:hlinkClick r:id="rId8"/>
                </a:rPr>
                <a:t>adoasg2@gmail.com</a:t>
              </a:r>
              <a:endParaRPr lang="en-SG" sz="1200" dirty="0">
                <a:latin typeface="Roboto"/>
                <a:ea typeface="Roboto"/>
                <a:cs typeface="Roboto"/>
                <a:sym typeface="Roboto"/>
              </a:endParaRPr>
            </a:p>
            <a:p>
              <a:pPr marL="0" lvl="0" indent="0" algn="r" rtl="0">
                <a:spcBef>
                  <a:spcPts val="0"/>
                </a:spcBef>
                <a:spcAft>
                  <a:spcPts val="0"/>
                </a:spcAft>
                <a:buClr>
                  <a:srgbClr val="000000"/>
                </a:buClr>
                <a:buSzPts val="1100"/>
                <a:buFont typeface="Arial"/>
                <a:buNone/>
              </a:pPr>
              <a:r>
                <a:rPr lang="en-SG" sz="1200" dirty="0">
                  <a:latin typeface="Roboto"/>
                  <a:ea typeface="Roboto"/>
                  <a:cs typeface="Roboto"/>
                  <a:sym typeface="Roboto"/>
                </a:rPr>
                <a:t>Password: Weloveado123_</a:t>
              </a:r>
              <a:endParaRPr sz="1200" dirty="0">
                <a:latin typeface="Roboto"/>
                <a:ea typeface="Roboto"/>
                <a:cs typeface="Roboto"/>
                <a:sym typeface="Roboto"/>
              </a:endParaRPr>
            </a:p>
          </p:txBody>
        </p:sp>
        <p:sp>
          <p:nvSpPr>
            <p:cNvPr id="5" name="Google Shape;1626;p44">
              <a:extLst>
                <a:ext uri="{FF2B5EF4-FFF2-40B4-BE49-F238E27FC236}">
                  <a16:creationId xmlns:a16="http://schemas.microsoft.com/office/drawing/2014/main" id="{C53CA2BC-7DDC-9AA1-6309-0043DC601B82}"/>
                </a:ext>
              </a:extLst>
            </p:cNvPr>
            <p:cNvSpPr txBox="1"/>
            <p:nvPr/>
          </p:nvSpPr>
          <p:spPr>
            <a:xfrm>
              <a:off x="4991275" y="3002895"/>
              <a:ext cx="1323900" cy="36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latin typeface="Fira Sans Extra Condensed"/>
                  <a:ea typeface="Fira Sans Extra Condensed"/>
                  <a:cs typeface="Fira Sans Extra Condensed"/>
                  <a:sym typeface="Fira Sans Extra Condensed"/>
                </a:rPr>
                <a:t>DBT CLoud</a:t>
              </a:r>
              <a:endParaRPr sz="1800" dirty="0">
                <a:solidFill>
                  <a:schemeClr val="lt1"/>
                </a:solidFill>
                <a:latin typeface="Fira Sans Extra Condensed"/>
                <a:ea typeface="Fira Sans Extra Condensed"/>
                <a:cs typeface="Fira Sans Extra Condensed"/>
                <a:sym typeface="Fira Sans Extra Condensed"/>
              </a:endParaRPr>
            </a:p>
          </p:txBody>
        </p:sp>
        <p:cxnSp>
          <p:nvCxnSpPr>
            <p:cNvPr id="6" name="Google Shape;1627;p44">
              <a:extLst>
                <a:ext uri="{FF2B5EF4-FFF2-40B4-BE49-F238E27FC236}">
                  <a16:creationId xmlns:a16="http://schemas.microsoft.com/office/drawing/2014/main" id="{AEB10283-E447-58BF-4234-B55C21BA0263}"/>
                </a:ext>
              </a:extLst>
            </p:cNvPr>
            <p:cNvCxnSpPr/>
            <p:nvPr/>
          </p:nvCxnSpPr>
          <p:spPr>
            <a:xfrm rot="10800000">
              <a:off x="3802025" y="3183795"/>
              <a:ext cx="624900" cy="0"/>
            </a:xfrm>
            <a:prstGeom prst="straightConnector1">
              <a:avLst/>
            </a:prstGeom>
            <a:noFill/>
            <a:ln w="19050" cap="flat" cmpd="sng">
              <a:solidFill>
                <a:srgbClr val="2B8597"/>
              </a:solidFill>
              <a:prstDash val="solid"/>
              <a:round/>
              <a:headEnd type="none" w="med" len="med"/>
              <a:tailEnd type="oval" w="med" len="med"/>
            </a:ln>
          </p:spPr>
        </p:cxn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4A56-2888-D88A-7025-A7E447663CCB}"/>
              </a:ext>
            </a:extLst>
          </p:cNvPr>
          <p:cNvSpPr>
            <a:spLocks noGrp="1"/>
          </p:cNvSpPr>
          <p:nvPr>
            <p:ph type="ctrTitle"/>
          </p:nvPr>
        </p:nvSpPr>
        <p:spPr>
          <a:xfrm>
            <a:off x="4678043" y="2081902"/>
            <a:ext cx="3864300" cy="979693"/>
          </a:xfrm>
        </p:spPr>
        <p:txBody>
          <a:bodyPr/>
          <a:lstStyle/>
          <a:p>
            <a:r>
              <a:rPr lang="en-MY"/>
              <a:t>Thank You!</a:t>
            </a:r>
            <a:r>
              <a:rPr lang="en-MY" dirty="0"/>
              <a:t> </a:t>
            </a:r>
            <a:r>
              <a:rPr lang="en-MY" dirty="0">
                <a:sym typeface="Wingdings" panose="05000000000000000000" pitchFamily="2" charset="2"/>
              </a:rPr>
              <a:t></a:t>
            </a:r>
            <a:endParaRPr lang="en-MY"/>
          </a:p>
        </p:txBody>
      </p:sp>
      <p:pic>
        <p:nvPicPr>
          <p:cNvPr id="1026" name="Picture 2" descr="What is Scrum? | Scrum.org">
            <a:extLst>
              <a:ext uri="{FF2B5EF4-FFF2-40B4-BE49-F238E27FC236}">
                <a16:creationId xmlns:a16="http://schemas.microsoft.com/office/drawing/2014/main" id="{8344573E-72C9-181D-8C07-028087753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500187"/>
            <a:ext cx="428625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162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4422CAB8-5603-E5C9-20A3-160E2F9F63A9}"/>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D7711FD-7516-35AF-7CD8-5A0969F8C450}"/>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US" dirty="0"/>
              <a:t>Burn Up Chart</a:t>
            </a:r>
          </a:p>
        </p:txBody>
      </p:sp>
      <p:pic>
        <p:nvPicPr>
          <p:cNvPr id="15" name="Picture 14">
            <a:extLst>
              <a:ext uri="{FF2B5EF4-FFF2-40B4-BE49-F238E27FC236}">
                <a16:creationId xmlns:a16="http://schemas.microsoft.com/office/drawing/2014/main" id="{6C42A733-9B0A-3577-5CE8-3E31748A4024}"/>
              </a:ext>
            </a:extLst>
          </p:cNvPr>
          <p:cNvPicPr>
            <a:picLocks noChangeAspect="1"/>
          </p:cNvPicPr>
          <p:nvPr/>
        </p:nvPicPr>
        <p:blipFill>
          <a:blip r:embed="rId3"/>
          <a:stretch>
            <a:fillRect/>
          </a:stretch>
        </p:blipFill>
        <p:spPr>
          <a:xfrm>
            <a:off x="1649678" y="782325"/>
            <a:ext cx="5844643" cy="4361175"/>
          </a:xfrm>
          <a:prstGeom prst="rect">
            <a:avLst/>
          </a:prstGeom>
        </p:spPr>
      </p:pic>
    </p:spTree>
    <p:extLst>
      <p:ext uri="{BB962C8B-B14F-4D97-AF65-F5344CB8AC3E}">
        <p14:creationId xmlns:p14="http://schemas.microsoft.com/office/powerpoint/2010/main" val="723706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4422CAB8-5603-E5C9-20A3-160E2F9F63A9}"/>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D7711FD-7516-35AF-7CD8-5A0969F8C450}"/>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US"/>
              <a:t>Burn Down </a:t>
            </a:r>
            <a:r>
              <a:rPr lang="en-US" dirty="0"/>
              <a:t>Chart</a:t>
            </a:r>
          </a:p>
        </p:txBody>
      </p:sp>
      <p:pic>
        <p:nvPicPr>
          <p:cNvPr id="13" name="Picture 12">
            <a:extLst>
              <a:ext uri="{FF2B5EF4-FFF2-40B4-BE49-F238E27FC236}">
                <a16:creationId xmlns:a16="http://schemas.microsoft.com/office/drawing/2014/main" id="{4ED6CFD6-AB8D-E837-364F-5DB9959A5627}"/>
              </a:ext>
            </a:extLst>
          </p:cNvPr>
          <p:cNvPicPr>
            <a:picLocks noChangeAspect="1"/>
          </p:cNvPicPr>
          <p:nvPr/>
        </p:nvPicPr>
        <p:blipFill>
          <a:blip r:embed="rId3"/>
          <a:stretch>
            <a:fillRect/>
          </a:stretch>
        </p:blipFill>
        <p:spPr>
          <a:xfrm>
            <a:off x="1660400" y="856091"/>
            <a:ext cx="5823200" cy="4287409"/>
          </a:xfrm>
          <a:prstGeom prst="rect">
            <a:avLst/>
          </a:prstGeom>
        </p:spPr>
      </p:pic>
    </p:spTree>
    <p:extLst>
      <p:ext uri="{BB962C8B-B14F-4D97-AF65-F5344CB8AC3E}">
        <p14:creationId xmlns:p14="http://schemas.microsoft.com/office/powerpoint/2010/main" val="1672661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737CB436-6FDC-3AE4-CB68-DEAF8E79ACBD}"/>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D5822C4D-0D2B-9068-86AB-A6FA589AAC22}"/>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Formatting of User Stories</a:t>
            </a:r>
          </a:p>
        </p:txBody>
      </p:sp>
      <p:sp>
        <p:nvSpPr>
          <p:cNvPr id="2" name="TextBox 1">
            <a:extLst>
              <a:ext uri="{FF2B5EF4-FFF2-40B4-BE49-F238E27FC236}">
                <a16:creationId xmlns:a16="http://schemas.microsoft.com/office/drawing/2014/main" id="{FE7EE577-0B10-6F33-72E2-2FA09735F95B}"/>
              </a:ext>
            </a:extLst>
          </p:cNvPr>
          <p:cNvSpPr txBox="1"/>
          <p:nvPr/>
        </p:nvSpPr>
        <p:spPr>
          <a:xfrm>
            <a:off x="388141" y="1602254"/>
            <a:ext cx="4088325" cy="1938992"/>
          </a:xfrm>
          <a:prstGeom prst="rect">
            <a:avLst/>
          </a:prstGeom>
          <a:noFill/>
        </p:spPr>
        <p:txBody>
          <a:bodyPr wrap="square" rtlCol="0">
            <a:spAutoFit/>
          </a:bodyPr>
          <a:lstStyle/>
          <a:p>
            <a:r>
              <a:rPr lang="en-SG" sz="2400"/>
              <a:t>As a &lt;User&gt;, </a:t>
            </a:r>
          </a:p>
          <a:p>
            <a:r>
              <a:rPr lang="en-SG" sz="2400"/>
              <a:t>I want to &lt;objective&gt;, </a:t>
            </a:r>
          </a:p>
          <a:p>
            <a:r>
              <a:rPr lang="en-SG" sz="2400"/>
              <a:t>so that I can &lt;outcome&gt;</a:t>
            </a:r>
          </a:p>
          <a:p>
            <a:endParaRPr lang="en-SG" sz="2400"/>
          </a:p>
          <a:p>
            <a:r>
              <a:rPr lang="en-SG" sz="2400"/>
              <a:t>Effort: &lt;number 1-5&gt;</a:t>
            </a:r>
          </a:p>
        </p:txBody>
      </p:sp>
      <p:pic>
        <p:nvPicPr>
          <p:cNvPr id="3" name="Picture 2">
            <a:extLst>
              <a:ext uri="{FF2B5EF4-FFF2-40B4-BE49-F238E27FC236}">
                <a16:creationId xmlns:a16="http://schemas.microsoft.com/office/drawing/2014/main" id="{72CEF453-DA42-2611-EF1F-0CE39200A6E6}"/>
              </a:ext>
            </a:extLst>
          </p:cNvPr>
          <p:cNvPicPr>
            <a:picLocks noChangeAspect="1"/>
          </p:cNvPicPr>
          <p:nvPr/>
        </p:nvPicPr>
        <p:blipFill rotWithShape="1">
          <a:blip r:embed="rId3"/>
          <a:srcRect l="4851" t="4070" r="3363" b="5436"/>
          <a:stretch/>
        </p:blipFill>
        <p:spPr>
          <a:xfrm>
            <a:off x="4967787" y="1421247"/>
            <a:ext cx="3320174" cy="2301006"/>
          </a:xfrm>
          <a:prstGeom prst="rect">
            <a:avLst/>
          </a:prstGeom>
        </p:spPr>
      </p:pic>
    </p:spTree>
    <p:extLst>
      <p:ext uri="{BB962C8B-B14F-4D97-AF65-F5344CB8AC3E}">
        <p14:creationId xmlns:p14="http://schemas.microsoft.com/office/powerpoint/2010/main" val="4203276176"/>
      </p:ext>
    </p:extLst>
  </p:cSld>
  <p:clrMapOvr>
    <a:masterClrMapping/>
  </p:clrMapOvr>
</p:sld>
</file>

<file path=ppt/theme/theme1.xml><?xml version="1.0" encoding="utf-8"?>
<a:theme xmlns:a="http://schemas.openxmlformats.org/drawingml/2006/main" name="SCRUM Infographics by Slidesgo">
  <a:themeElements>
    <a:clrScheme name="Simple Light">
      <a:dk1>
        <a:srgbClr val="000000"/>
      </a:dk1>
      <a:lt1>
        <a:srgbClr val="FFFFFF"/>
      </a:lt1>
      <a:dk2>
        <a:srgbClr val="595959"/>
      </a:dk2>
      <a:lt2>
        <a:srgbClr val="EEEEEE"/>
      </a:lt2>
      <a:accent1>
        <a:srgbClr val="03C2A2"/>
      </a:accent1>
      <a:accent2>
        <a:srgbClr val="2B8597"/>
      </a:accent2>
      <a:accent3>
        <a:srgbClr val="4F67A2"/>
      </a:accent3>
      <a:accent4>
        <a:srgbClr val="796295"/>
      </a:accent4>
      <a:accent5>
        <a:srgbClr val="000000"/>
      </a:accent5>
      <a:accent6>
        <a:srgbClr val="FFFFFF"/>
      </a:accent6>
      <a:hlink>
        <a:srgbClr val="4D489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443546B27E47478B9ABAF987082888" ma:contentTypeVersion="14" ma:contentTypeDescription="Create a new document." ma:contentTypeScope="" ma:versionID="0d15784b81f3a8e07261396d7ac5d4c1">
  <xsd:schema xmlns:xsd="http://www.w3.org/2001/XMLSchema" xmlns:xs="http://www.w3.org/2001/XMLSchema" xmlns:p="http://schemas.microsoft.com/office/2006/metadata/properties" xmlns:ns3="c7c722cf-c085-4a83-87e8-5c9db1bb3d30" xmlns:ns4="3bb10c43-a279-4974-a1c2-85a0fa0038a3" targetNamespace="http://schemas.microsoft.com/office/2006/metadata/properties" ma:root="true" ma:fieldsID="35ab389478200bee6d2b84d90db104d4" ns3:_="" ns4:_="">
    <xsd:import namespace="c7c722cf-c085-4a83-87e8-5c9db1bb3d30"/>
    <xsd:import namespace="3bb10c43-a279-4974-a1c2-85a0fa0038a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722cf-c085-4a83-87e8-5c9db1bb3d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bb10c43-a279-4974-a1c2-85a0fa0038a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c7c722cf-c085-4a83-87e8-5c9db1bb3d3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D54E19-6EAF-4258-9D53-0900C6D1597A}">
  <ds:schemaRefs>
    <ds:schemaRef ds:uri="3bb10c43-a279-4974-a1c2-85a0fa0038a3"/>
    <ds:schemaRef ds:uri="c7c722cf-c085-4a83-87e8-5c9db1bb3d3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C13EAC7-31DC-40F9-8848-2CC8D0F2A08F}">
  <ds:schemaRefs>
    <ds:schemaRef ds:uri="http://purl.org/dc/dcmitype/"/>
    <ds:schemaRef ds:uri="http://purl.org/dc/elements/1.1/"/>
    <ds:schemaRef ds:uri="http://schemas.microsoft.com/office/2006/documentManagement/types"/>
    <ds:schemaRef ds:uri="c7c722cf-c085-4a83-87e8-5c9db1bb3d30"/>
    <ds:schemaRef ds:uri="http://www.w3.org/XML/1998/namespace"/>
    <ds:schemaRef ds:uri="http://schemas.microsoft.com/office/infopath/2007/PartnerControls"/>
    <ds:schemaRef ds:uri="http://schemas.microsoft.com/office/2006/metadata/properties"/>
    <ds:schemaRef ds:uri="http://schemas.openxmlformats.org/package/2006/metadata/core-properties"/>
    <ds:schemaRef ds:uri="3bb10c43-a279-4974-a1c2-85a0fa0038a3"/>
    <ds:schemaRef ds:uri="http://purl.org/dc/terms/"/>
  </ds:schemaRefs>
</ds:datastoreItem>
</file>

<file path=customXml/itemProps3.xml><?xml version="1.0" encoding="utf-8"?>
<ds:datastoreItem xmlns:ds="http://schemas.openxmlformats.org/officeDocument/2006/customXml" ds:itemID="{2C11F56A-2DD4-4239-9644-30F6B6AF97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271</TotalTime>
  <Words>4196</Words>
  <Application>Microsoft Office PowerPoint</Application>
  <PresentationFormat>On-screen Show (16:9)</PresentationFormat>
  <Paragraphs>355</Paragraphs>
  <Slides>66</Slides>
  <Notes>62</Notes>
  <HiddenSlides>11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Roboto</vt:lpstr>
      <vt:lpstr>Arial</vt:lpstr>
      <vt:lpstr>Fira Sans Extra Condensed</vt:lpstr>
      <vt:lpstr>Wingdings</vt:lpstr>
      <vt:lpstr>Fira Sans Extra Condensed Mediu</vt:lpstr>
      <vt:lpstr>Söhne</vt:lpstr>
      <vt:lpstr>Fira Sans Extra Condensed Medium</vt:lpstr>
      <vt:lpstr>SCRUM Infographics by Slidesgo</vt:lpstr>
      <vt:lpstr>North Wind Traders (NWT)</vt:lpstr>
      <vt:lpstr>Content Page</vt:lpstr>
      <vt:lpstr>Analytics/insights useful for NWT</vt:lpstr>
      <vt:lpstr>Project Overview</vt:lpstr>
      <vt:lpstr>Sprint Goals</vt:lpstr>
      <vt:lpstr>Product Backlog (Trello board)</vt:lpstr>
      <vt:lpstr>Burn Up Chart</vt:lpstr>
      <vt:lpstr>Burn Down Chart</vt:lpstr>
      <vt:lpstr>Formatting of User Stories</vt:lpstr>
      <vt:lpstr>Sprint Backlog</vt:lpstr>
      <vt:lpstr>Sprint Backlog 1</vt:lpstr>
      <vt:lpstr>Sprint Backlog 1 (User Stories)</vt:lpstr>
      <vt:lpstr>Sprint Backlog 1(User Stories)</vt:lpstr>
      <vt:lpstr>Sprint Backlog 1(User Stories)</vt:lpstr>
      <vt:lpstr>1st Sprint Retrospective</vt:lpstr>
      <vt:lpstr>ELT Pipeline</vt:lpstr>
      <vt:lpstr>Sprint Backlog 2</vt:lpstr>
      <vt:lpstr>Sprint Backlog 2(User Stories)</vt:lpstr>
      <vt:lpstr>Sprint Backlog 2(User Stories)</vt:lpstr>
      <vt:lpstr>2nd Sprint Retrospective</vt:lpstr>
      <vt:lpstr>Sprint Backlog 3</vt:lpstr>
      <vt:lpstr>Sprint Backlog 3 (User Stories)</vt:lpstr>
      <vt:lpstr>Sprint Backlog 3(User Stories)</vt:lpstr>
      <vt:lpstr>Sprint Backlog 3(User Stories)</vt:lpstr>
      <vt:lpstr>3rd Sprint Retrospective</vt:lpstr>
      <vt:lpstr>Sprint Backlog 4</vt:lpstr>
      <vt:lpstr>Sprint Backlog 4</vt:lpstr>
      <vt:lpstr>Sprint Backlog 4(User Stories)</vt:lpstr>
      <vt:lpstr>Sprint Backlog 4(User Stories)</vt:lpstr>
      <vt:lpstr>4th Sprint Retrospective</vt:lpstr>
      <vt:lpstr>Sprint Backlog 5</vt:lpstr>
      <vt:lpstr>Sprint Backlog 5</vt:lpstr>
      <vt:lpstr>Sprint Backlog 5(User Stories)</vt:lpstr>
      <vt:lpstr>Sprint Backlog 5(User Stories)</vt:lpstr>
      <vt:lpstr>Sprint Backlog 5(User Stories)</vt:lpstr>
      <vt:lpstr>Sprint Backlog 5(User Stories)</vt:lpstr>
      <vt:lpstr>5th Sprint Retrospective</vt:lpstr>
      <vt:lpstr>Dashboards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Links to Snowflake, GitHub, Trello Board</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 Infographics</dc:title>
  <dc:creator>Darryl Ho</dc:creator>
  <cp:lastModifiedBy>Darryl Ho Junxi /DS</cp:lastModifiedBy>
  <cp:revision>31</cp:revision>
  <dcterms:modified xsi:type="dcterms:W3CDTF">2024-02-02T15:59:17Z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0x0101001C443546B27E47478B9ABAF987082888</vt:lpwstr>
  </property>
</Properties>
</file>